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46" autoAdjust="0"/>
    <p:restoredTop sz="80732"/>
  </p:normalViewPr>
  <p:slideViewPr>
    <p:cSldViewPr snapToGrid="0" snapToObjects="1">
      <p:cViewPr varScale="1">
        <p:scale>
          <a:sx n="72" d="100"/>
          <a:sy n="72"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38B71-E772-7546-9DFB-ED64014ED4EC}" type="datetimeFigureOut">
              <a:rPr lang="en-US" smtClean="0"/>
              <a:t>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07AB4-19A7-AF4A-A6A0-A73D5B80C705}" type="slidenum">
              <a:rPr lang="en-US" smtClean="0"/>
              <a:t>‹#›</a:t>
            </a:fld>
            <a:endParaRPr lang="en-US"/>
          </a:p>
        </p:txBody>
      </p:sp>
    </p:spTree>
    <p:extLst>
      <p:ext uri="{BB962C8B-B14F-4D97-AF65-F5344CB8AC3E}">
        <p14:creationId xmlns:p14="http://schemas.microsoft.com/office/powerpoint/2010/main" val="22945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DE007AB4-19A7-AF4A-A6A0-A73D5B80C705}" type="slidenum">
              <a:rPr lang="en-US" smtClean="0"/>
              <a:t>1</a:t>
            </a:fld>
            <a:endParaRPr lang="en-US"/>
          </a:p>
        </p:txBody>
      </p:sp>
    </p:spTree>
    <p:extLst>
      <p:ext uri="{BB962C8B-B14F-4D97-AF65-F5344CB8AC3E}">
        <p14:creationId xmlns:p14="http://schemas.microsoft.com/office/powerpoint/2010/main" val="1675812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a:solidFill>
                  <a:schemeClr val="tx1"/>
                </a:solidFill>
                <a:effectLst/>
                <a:latin typeface="+mn-lt"/>
                <a:ea typeface="+mn-ea"/>
                <a:cs typeface="+mn-cs"/>
              </a:rPr>
              <a:t>Jézushoz és Dávidhoz hasonlóan nekünk is hallgatnunk kell Pásztorunk hangjára, mert kizárólag így tanulhatunk meg bízni benne, amikor felszólít: Kövess engem!” Az imádság csendes helyén hallgathatjuk Őt. Ahogy White testvérnő írja: „Mikor minden más hang elcsitul, s nyugodtan várakozunk Előtte, a lélek csendje még érthetőbbé teszi Isten hangját.”(*) Mi vajon ismerjük az Ő hangját? Felismerjük, meghalljuk Pásztorunk szavát? Érezzük szeretetét, amikor szól hozzánk és bízunk benne, hogy követhetjük Őt, bárhová is vezet? </a:t>
            </a:r>
          </a:p>
          <a:p>
            <a:r>
              <a:rPr lang="hu-HU" sz="1200" kern="1200" dirty="0">
                <a:solidFill>
                  <a:schemeClr val="tx1"/>
                </a:solidFill>
                <a:effectLst/>
                <a:latin typeface="+mn-lt"/>
                <a:ea typeface="+mn-ea"/>
                <a:cs typeface="+mn-cs"/>
              </a:rPr>
              <a:t>(*) Ellen G. White: </a:t>
            </a:r>
            <a:r>
              <a:rPr lang="hu-HU" sz="1200" i="1" kern="1200" dirty="0">
                <a:solidFill>
                  <a:schemeClr val="tx1"/>
                </a:solidFill>
                <a:effectLst/>
                <a:latin typeface="+mn-lt"/>
                <a:ea typeface="+mn-ea"/>
                <a:cs typeface="+mn-cs"/>
              </a:rPr>
              <a:t>Jézus élete</a:t>
            </a:r>
            <a:r>
              <a:rPr lang="hu-HU" sz="1200" kern="1200" dirty="0">
                <a:solidFill>
                  <a:schemeClr val="tx1"/>
                </a:solidFill>
                <a:effectLst/>
                <a:latin typeface="+mn-lt"/>
                <a:ea typeface="+mn-ea"/>
                <a:cs typeface="+mn-cs"/>
              </a:rPr>
              <a:t> (1898), 363. o.</a:t>
            </a:r>
          </a:p>
        </p:txBody>
      </p:sp>
      <p:sp>
        <p:nvSpPr>
          <p:cNvPr id="4" name="Slide Number Placeholder 3"/>
          <p:cNvSpPr>
            <a:spLocks noGrp="1"/>
          </p:cNvSpPr>
          <p:nvPr>
            <p:ph type="sldNum" sz="quarter" idx="5"/>
          </p:nvPr>
        </p:nvSpPr>
        <p:spPr/>
        <p:txBody>
          <a:bodyPr/>
          <a:lstStyle/>
          <a:p>
            <a:fld id="{DE007AB4-19A7-AF4A-A6A0-A73D5B80C705}" type="slidenum">
              <a:rPr lang="en-US" smtClean="0"/>
              <a:t>10</a:t>
            </a:fld>
            <a:endParaRPr lang="en-US"/>
          </a:p>
        </p:txBody>
      </p:sp>
    </p:spTree>
    <p:extLst>
      <p:ext uri="{BB962C8B-B14F-4D97-AF65-F5344CB8AC3E}">
        <p14:creationId xmlns:p14="http://schemas.microsoft.com/office/powerpoint/2010/main" val="113853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a:solidFill>
                  <a:schemeClr val="tx1"/>
                </a:solidFill>
                <a:effectLst/>
                <a:latin typeface="+mn-lt"/>
                <a:ea typeface="+mn-ea"/>
                <a:cs typeface="+mn-cs"/>
              </a:rPr>
              <a:t>Felismerjük, meghalljuk Pásztorunk szavát? Érezzük szeretetét, amikor szól hozzánk és bízunk benne, hogy követhetjük Őt, bárhová is vezet? </a:t>
            </a:r>
          </a:p>
          <a:p>
            <a:endParaRPr lang="hu-HU" sz="1200" kern="1200" dirty="0">
              <a:solidFill>
                <a:schemeClr val="tx1"/>
              </a:solidFill>
              <a:effectLst/>
              <a:latin typeface="+mn-lt"/>
              <a:ea typeface="+mn-ea"/>
              <a:cs typeface="+mn-cs"/>
            </a:endParaRPr>
          </a:p>
          <a:p>
            <a:pPr>
              <a:spcAft>
                <a:spcPts val="0"/>
              </a:spcAft>
            </a:pPr>
            <a:r>
              <a:rPr lang="hu-HU" sz="1200" b="1" dirty="0">
                <a:effectLst/>
                <a:latin typeface="Calibri" panose="020F0502020204030204" pitchFamily="34" charset="0"/>
                <a:ea typeface="Calibri" panose="020F0502020204030204" pitchFamily="34" charset="0"/>
                <a:cs typeface="Calibri" panose="020F0502020204030204" pitchFamily="34" charset="0"/>
              </a:rPr>
              <a:t>Rövid foglalkozás:</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hu-HU" sz="1200" dirty="0">
                <a:effectLst/>
                <a:latin typeface="Calibri" panose="020F0502020204030204" pitchFamily="34" charset="0"/>
                <a:ea typeface="Calibri" panose="020F0502020204030204" pitchFamily="34" charset="0"/>
                <a:cs typeface="Times New Roman" panose="02020603050405020304" pitchFamily="18" charset="0"/>
              </a:rPr>
              <a:t>A résztvevők számától függően osszuk őket 5-10 fős csoportokra! </a:t>
            </a:r>
            <a:endParaRPr lang="hu-HU" sz="12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hu-HU" sz="1200" dirty="0">
                <a:effectLst/>
                <a:latin typeface="Calibri" panose="020F0502020204030204" pitchFamily="34" charset="0"/>
                <a:ea typeface="Calibri" panose="020F0502020204030204" pitchFamily="34" charset="0"/>
                <a:cs typeface="Times New Roman" panose="02020603050405020304" pitchFamily="18" charset="0"/>
              </a:rPr>
              <a:t>A csoportok válasszanak maguknak vezetőt, aki segít a megbeszélésben és válaszol a következő kérdésekre: </a:t>
            </a:r>
            <a:endParaRPr lang="hu-HU" sz="1200" dirty="0">
              <a:effectLst/>
              <a:latin typeface="Georgia" panose="02040502050405020303" pitchFamily="18"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hu-HU" sz="1200" dirty="0">
                <a:effectLst/>
                <a:latin typeface="Calibri" panose="020F0502020204030204" pitchFamily="34" charset="0"/>
                <a:ea typeface="Calibri" panose="020F0502020204030204" pitchFamily="34" charset="0"/>
                <a:cs typeface="Times New Roman" panose="02020603050405020304" pitchFamily="18" charset="0"/>
              </a:rPr>
              <a:t>Soroljunk fel néhány óriást és barlangot, amelyekkel életünk során szembesültünk!</a:t>
            </a:r>
            <a:endParaRPr lang="hu-HU" sz="1200" dirty="0">
              <a:effectLst/>
              <a:latin typeface="Georgia" panose="02040502050405020303" pitchFamily="18"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hu-HU" sz="1200" dirty="0">
                <a:effectLst/>
                <a:latin typeface="Calibri" panose="020F0502020204030204" pitchFamily="34" charset="0"/>
                <a:ea typeface="Calibri" panose="020F0502020204030204" pitchFamily="34" charset="0"/>
                <a:cs typeface="Times New Roman" panose="02020603050405020304" pitchFamily="18" charset="0"/>
              </a:rPr>
              <a:t>Miért olyan nehéz minden helyzetben bízni Istenben? </a:t>
            </a:r>
            <a:endParaRPr lang="hu-HU" sz="1200" dirty="0">
              <a:effectLst/>
              <a:latin typeface="Georgia" panose="02040502050405020303" pitchFamily="18"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hu-HU" sz="1200" dirty="0">
                <a:effectLst/>
                <a:latin typeface="Calibri" panose="020F0502020204030204" pitchFamily="34" charset="0"/>
                <a:ea typeface="Calibri" panose="020F0502020204030204" pitchFamily="34" charset="0"/>
                <a:cs typeface="Times New Roman" panose="02020603050405020304" pitchFamily="18" charset="0"/>
              </a:rPr>
              <a:t>Befolyásolják vajon eddigi tapasztalataink, hogy mennyire tudunk Istenben bízni? És ha igen, hogyan tudnánk jó irányba változtatni ezen? </a:t>
            </a:r>
            <a:endParaRPr lang="hu-HU" sz="1200" dirty="0">
              <a:effectLst/>
              <a:latin typeface="Georgia" panose="02040502050405020303" pitchFamily="18"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hu-HU" sz="1200" dirty="0">
                <a:effectLst/>
                <a:latin typeface="Calibri" panose="020F0502020204030204" pitchFamily="34" charset="0"/>
                <a:ea typeface="Calibri" panose="020F0502020204030204" pitchFamily="34" charset="0"/>
                <a:cs typeface="Times New Roman" panose="02020603050405020304" pitchFamily="18" charset="0"/>
              </a:rPr>
              <a:t>Hogyan „hallhatjuk” meg Isten hangját imádkozás közben? </a:t>
            </a:r>
            <a:endParaRPr lang="hu-HU" sz="1200" dirty="0">
              <a:effectLst/>
              <a:latin typeface="Georgia" panose="02040502050405020303" pitchFamily="18"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hu-HU" sz="1200" dirty="0">
                <a:effectLst/>
                <a:latin typeface="Calibri" panose="020F0502020204030204" pitchFamily="34" charset="0"/>
                <a:ea typeface="Calibri" panose="020F0502020204030204" pitchFamily="34" charset="0"/>
                <a:cs typeface="Times New Roman" panose="02020603050405020304" pitchFamily="18" charset="0"/>
              </a:rPr>
              <a:t>Honnan tudhatjuk, hogy az Ő hangját halljuk-e, vagy sem? </a:t>
            </a:r>
            <a:endParaRPr lang="hu-HU" sz="1200" dirty="0">
              <a:effectLst/>
              <a:latin typeface="Georgia" panose="02040502050405020303" pitchFamily="18"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hu-HU" sz="1200" dirty="0">
                <a:effectLst/>
                <a:latin typeface="Calibri" panose="020F0502020204030204" pitchFamily="34" charset="0"/>
                <a:ea typeface="Calibri" panose="020F0502020204030204" pitchFamily="34" charset="0"/>
                <a:cs typeface="Times New Roman" panose="02020603050405020304" pitchFamily="18" charset="0"/>
              </a:rPr>
              <a:t>Mi a Biblia szerepe Isten hangjának „meghallásában”?  </a:t>
            </a:r>
            <a:endParaRPr lang="hu-HU" sz="1200" dirty="0">
              <a:effectLst/>
              <a:latin typeface="Georgia" panose="02040502050405020303" pitchFamily="18"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hu-HU" sz="1200" dirty="0">
                <a:effectLst/>
                <a:latin typeface="Calibri" panose="020F0502020204030204" pitchFamily="34" charset="0"/>
                <a:ea typeface="Calibri" panose="020F0502020204030204" pitchFamily="34" charset="0"/>
                <a:cs typeface="Times New Roman" panose="02020603050405020304" pitchFamily="18" charset="0"/>
              </a:rPr>
              <a:t>Milyen mértékben segítik lelki utunkat a Biblia információi? </a:t>
            </a:r>
            <a:endParaRPr lang="hu-HU" sz="1200" dirty="0">
              <a:effectLst/>
              <a:latin typeface="Georgia" panose="02040502050405020303" pitchFamily="18"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hu-HU" sz="1200" dirty="0">
                <a:effectLst/>
                <a:latin typeface="Calibri" panose="020F0502020204030204" pitchFamily="34" charset="0"/>
                <a:ea typeface="Calibri" panose="020F0502020204030204" pitchFamily="34" charset="0"/>
                <a:cs typeface="Times New Roman" panose="02020603050405020304" pitchFamily="18" charset="0"/>
              </a:rPr>
              <a:t>Függetlenül attól, hol tartunk éppen az Istennel való járásban, határozzunk el néhány lépést, amit az Isten szavába vetett bizalmunk és hangja felismerésének és követésének fejlesztése érdekében szeretnénk megtenni!     </a:t>
            </a:r>
            <a:endParaRPr lang="hu-HU" sz="12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hu-HU" sz="1200" dirty="0">
                <a:effectLst/>
                <a:latin typeface="Calibri" panose="020F0502020204030204" pitchFamily="34" charset="0"/>
                <a:ea typeface="Calibri" panose="020F0502020204030204" pitchFamily="34" charset="0"/>
                <a:cs typeface="Times New Roman" panose="02020603050405020304" pitchFamily="18" charset="0"/>
              </a:rPr>
              <a:t>Miután elegendő időt adtunk a megbeszélésre, hallgassuk meg a vezetők beszámolóját csoportjuk válaszairól! </a:t>
            </a:r>
            <a:endParaRPr lang="hu-HU" sz="1200" dirty="0">
              <a:effectLst/>
              <a:latin typeface="Georgia" panose="02040502050405020303" pitchFamily="18" charset="0"/>
              <a:ea typeface="Calibri" panose="020F0502020204030204" pitchFamily="34" charset="0"/>
              <a:cs typeface="Times New Roman" panose="02020603050405020304" pitchFamily="18" charset="0"/>
            </a:endParaRPr>
          </a:p>
          <a:p>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007AB4-19A7-AF4A-A6A0-A73D5B80C705}" type="slidenum">
              <a:rPr lang="en-US" smtClean="0"/>
              <a:t>11</a:t>
            </a:fld>
            <a:endParaRPr lang="en-US"/>
          </a:p>
        </p:txBody>
      </p:sp>
    </p:spTree>
    <p:extLst>
      <p:ext uri="{BB962C8B-B14F-4D97-AF65-F5344CB8AC3E}">
        <p14:creationId xmlns:p14="http://schemas.microsoft.com/office/powerpoint/2010/main" val="299034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endParaRPr lang="hu-HU" sz="1200" dirty="0"/>
          </a:p>
          <a:p>
            <a:r>
              <a:rPr lang="hu-HU" sz="1200" b="1" kern="1200" dirty="0">
                <a:solidFill>
                  <a:schemeClr val="tx1"/>
                </a:solidFill>
                <a:effectLst/>
                <a:latin typeface="+mn-lt"/>
                <a:ea typeface="+mn-ea"/>
                <a:cs typeface="+mn-cs"/>
              </a:rPr>
              <a:t>Összefoglalás és következtetés:</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Bízhatunk Istenben, amikor így szólít: „Kövess engem!”?  </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Azzal a bizonyossággal szeretnék mindenkit bátorítani, hogy nem számít, milyen óriással állunk szemben, vagy milyen sokáig laktunk barlangunkban, mindig bízhatunk Istenben, aki elhív bennünket. Hozzánk szól szava a következő igén keresztül: </a:t>
            </a:r>
            <a:endParaRPr lang="hu-HU" sz="1200" dirty="0"/>
          </a:p>
          <a:p>
            <a:pPr marL="0" indent="0" algn="ctr">
              <a:buNone/>
            </a:pPr>
            <a:endParaRPr lang="hu-HU" sz="1200" dirty="0"/>
          </a:p>
          <a:p>
            <a:pPr marL="0" indent="0" algn="ctr">
              <a:buNone/>
            </a:pPr>
            <a:r>
              <a:rPr lang="hu-HU" sz="1200" dirty="0"/>
              <a:t>„Ne félj, mert </a:t>
            </a:r>
            <a:r>
              <a:rPr lang="hu-HU" sz="1200" b="1" dirty="0"/>
              <a:t>megváltottalak</a:t>
            </a:r>
            <a:r>
              <a:rPr lang="hu-HU" sz="1200" dirty="0"/>
              <a:t>, neveden </a:t>
            </a:r>
            <a:r>
              <a:rPr lang="hu-HU" sz="1200" b="1" dirty="0"/>
              <a:t>hívtalak</a:t>
            </a:r>
            <a:r>
              <a:rPr lang="hu-HU" sz="1200" dirty="0"/>
              <a:t> téged, enyém vagy! Mikor vizen mégy át, én </a:t>
            </a:r>
            <a:r>
              <a:rPr lang="hu-HU" sz="1200" b="1" dirty="0"/>
              <a:t>veled vagyok</a:t>
            </a:r>
            <a:r>
              <a:rPr lang="hu-HU" sz="1200" dirty="0"/>
              <a:t>, és ha folyókon, azok el nem borítnak, ha tűzben jársz, nem égsz meg, és a láng meg nem perzsel téged. </a:t>
            </a:r>
            <a:r>
              <a:rPr lang="hu-HU" sz="1200" b="1" dirty="0"/>
              <a:t>Mert én vagyok az Úr, a te Istened</a:t>
            </a:r>
            <a:r>
              <a:rPr lang="hu-HU" sz="1200" dirty="0"/>
              <a:t>, Izráelnek Szentje, a te megtartód,…Mivel </a:t>
            </a:r>
            <a:r>
              <a:rPr lang="hu-HU" sz="1200" b="1" dirty="0"/>
              <a:t>kedves vagy az én szemeimben, becses vagy és én szeretlek…Ne félj, mert én veled vagyok…”</a:t>
            </a:r>
          </a:p>
          <a:p>
            <a:pPr marL="0" indent="0" algn="ctr">
              <a:buNone/>
            </a:pPr>
            <a:r>
              <a:rPr lang="hu-HU" sz="1100" dirty="0"/>
              <a:t> (Ézsaiás 43:1–5)</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12</a:t>
            </a:fld>
            <a:endParaRPr lang="en-US"/>
          </a:p>
        </p:txBody>
      </p:sp>
    </p:spTree>
    <p:extLst>
      <p:ext uri="{BB962C8B-B14F-4D97-AF65-F5344CB8AC3E}">
        <p14:creationId xmlns:p14="http://schemas.microsoft.com/office/powerpoint/2010/main" val="128531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a:solidFill>
                  <a:schemeClr val="tx1"/>
                </a:solidFill>
                <a:effectLst/>
                <a:latin typeface="+mn-lt"/>
                <a:ea typeface="+mn-ea"/>
                <a:cs typeface="+mn-cs"/>
              </a:rPr>
              <a:t>A zsoltáros szavaival: „Bizony ez az Isten a mi Istenünk mindörökké, ő vezet minket mindhalálig!” (Zsolt 48:15). </a:t>
            </a:r>
            <a:r>
              <a:rPr lang="hu-HU" sz="1200" b="1" kern="1200" dirty="0">
                <a:solidFill>
                  <a:schemeClr val="tx1"/>
                </a:solidFill>
                <a:effectLst/>
                <a:latin typeface="+mn-lt"/>
                <a:ea typeface="+mn-ea"/>
                <a:cs typeface="+mn-cs"/>
              </a:rPr>
              <a:t>Igen! Bízhatunk Istenben, amikor elhív: „Kövess engem!”</a:t>
            </a:r>
          </a:p>
        </p:txBody>
      </p:sp>
      <p:sp>
        <p:nvSpPr>
          <p:cNvPr id="4" name="Slide Number Placeholder 3"/>
          <p:cNvSpPr>
            <a:spLocks noGrp="1"/>
          </p:cNvSpPr>
          <p:nvPr>
            <p:ph type="sldNum" sz="quarter" idx="5"/>
          </p:nvPr>
        </p:nvSpPr>
        <p:spPr/>
        <p:txBody>
          <a:bodyPr/>
          <a:lstStyle/>
          <a:p>
            <a:fld id="{DE007AB4-19A7-AF4A-A6A0-A73D5B80C705}" type="slidenum">
              <a:rPr lang="en-US" smtClean="0"/>
              <a:t>13</a:t>
            </a:fld>
            <a:endParaRPr lang="en-US"/>
          </a:p>
        </p:txBody>
      </p:sp>
    </p:spTree>
    <p:extLst>
      <p:ext uri="{BB962C8B-B14F-4D97-AF65-F5344CB8AC3E}">
        <p14:creationId xmlns:p14="http://schemas.microsoft.com/office/powerpoint/2010/main" val="71433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a:solidFill>
                  <a:schemeClr val="tx1"/>
                </a:solidFill>
                <a:effectLst/>
                <a:latin typeface="+mn-lt"/>
                <a:ea typeface="+mn-ea"/>
                <a:cs typeface="+mn-cs"/>
              </a:rPr>
              <a:t>Szentírás idézet: „</a:t>
            </a:r>
            <a:r>
              <a:rPr lang="hu-HU" sz="1200" i="1" kern="1200" noProof="0" dirty="0">
                <a:solidFill>
                  <a:schemeClr val="tx1"/>
                </a:solidFill>
                <a:effectLst/>
                <a:latin typeface="+mn-lt"/>
                <a:ea typeface="+mn-ea"/>
                <a:cs typeface="+mn-cs"/>
              </a:rPr>
              <a:t>Bizony</a:t>
            </a:r>
            <a:r>
              <a:rPr lang="en-US" sz="1200" i="1" kern="1200" dirty="0">
                <a:solidFill>
                  <a:schemeClr val="tx1"/>
                </a:solidFill>
                <a:effectLst/>
                <a:latin typeface="+mn-lt"/>
                <a:ea typeface="+mn-ea"/>
                <a:cs typeface="+mn-cs"/>
              </a:rPr>
              <a:t> </a:t>
            </a:r>
            <a:r>
              <a:rPr lang="hu-HU" sz="1200" i="1" kern="1200" noProof="0" dirty="0">
                <a:solidFill>
                  <a:schemeClr val="tx1"/>
                </a:solidFill>
                <a:effectLst/>
                <a:latin typeface="+mn-lt"/>
                <a:ea typeface="+mn-ea"/>
                <a:cs typeface="+mn-cs"/>
              </a:rPr>
              <a:t>ez az Isten </a:t>
            </a:r>
            <a:r>
              <a:rPr lang="en-US" sz="1200" i="1" kern="1200" dirty="0">
                <a:solidFill>
                  <a:schemeClr val="tx1"/>
                </a:solidFill>
                <a:effectLst/>
                <a:latin typeface="+mn-lt"/>
                <a:ea typeface="+mn-ea"/>
                <a:cs typeface="+mn-cs"/>
              </a:rPr>
              <a:t>a </a:t>
            </a:r>
            <a:r>
              <a:rPr lang="hu-HU" sz="1200" i="1" kern="1200" noProof="0" dirty="0">
                <a:solidFill>
                  <a:schemeClr val="tx1"/>
                </a:solidFill>
                <a:effectLst/>
                <a:latin typeface="+mn-lt"/>
                <a:ea typeface="+mn-ea"/>
                <a:cs typeface="+mn-cs"/>
              </a:rPr>
              <a:t>mi Istenünk mindörökké</a:t>
            </a:r>
            <a:r>
              <a:rPr lang="en-US" sz="1200" i="1" kern="1200" dirty="0">
                <a:solidFill>
                  <a:schemeClr val="tx1"/>
                </a:solidFill>
                <a:effectLst/>
                <a:latin typeface="+mn-lt"/>
                <a:ea typeface="+mn-ea"/>
                <a:cs typeface="+mn-cs"/>
              </a:rPr>
              <a:t>,</a:t>
            </a:r>
            <a:r>
              <a:rPr lang="hu-HU" sz="1200" i="1" kern="1200" noProof="0" dirty="0">
                <a:solidFill>
                  <a:schemeClr val="tx1"/>
                </a:solidFill>
                <a:effectLst/>
                <a:latin typeface="+mn-lt"/>
                <a:ea typeface="+mn-ea"/>
                <a:cs typeface="+mn-cs"/>
              </a:rPr>
              <a:t> ő vezet minket mindhalálig</a:t>
            </a:r>
            <a:r>
              <a:rPr lang="en-US" sz="1200" i="1"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(Zsolt 48:15).</a:t>
            </a:r>
          </a:p>
          <a:p>
            <a:r>
              <a:rPr lang="hu-HU" sz="1200" kern="1200" dirty="0">
                <a:solidFill>
                  <a:schemeClr val="tx1"/>
                </a:solidFill>
                <a:effectLst/>
                <a:latin typeface="+mn-lt"/>
                <a:ea typeface="+mn-ea"/>
                <a:cs typeface="+mn-cs"/>
              </a:rPr>
              <a:t> </a:t>
            </a:r>
          </a:p>
          <a:p>
            <a:endParaRPr lang="hu-HU" noProof="0" dirty="0"/>
          </a:p>
        </p:txBody>
      </p:sp>
      <p:sp>
        <p:nvSpPr>
          <p:cNvPr id="4" name="Slide Number Placeholder 3"/>
          <p:cNvSpPr>
            <a:spLocks noGrp="1"/>
          </p:cNvSpPr>
          <p:nvPr>
            <p:ph type="sldNum" sz="quarter" idx="5"/>
          </p:nvPr>
        </p:nvSpPr>
        <p:spPr/>
        <p:txBody>
          <a:bodyPr/>
          <a:lstStyle/>
          <a:p>
            <a:fld id="{DE007AB4-19A7-AF4A-A6A0-A73D5B80C705}" type="slidenum">
              <a:rPr lang="en-US" smtClean="0"/>
              <a:t>2</a:t>
            </a:fld>
            <a:endParaRPr lang="en-US"/>
          </a:p>
        </p:txBody>
      </p:sp>
    </p:spTree>
    <p:extLst>
      <p:ext uri="{BB962C8B-B14F-4D97-AF65-F5344CB8AC3E}">
        <p14:creationId xmlns:p14="http://schemas.microsoft.com/office/powerpoint/2010/main" val="138653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noProof="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Prezentáció:</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Ez a nap is úgy kezdődik, mint a többi. Sehol semmi jele, hogy bármi jelentős dolog történhetne, miközben Dávid apja juhait terelgeti a zöldellő mezőkre és csendes vizekhez. Semmi sem utal rá, hogy Isten ma világossá teszi elhívását és felkeneti egy ifjú pásztorfiú életét. Végül is ő csak egy átlagos fiú, </a:t>
            </a:r>
            <a:r>
              <a:rPr lang="hu-HU" sz="1200" kern="1200" dirty="0" err="1">
                <a:solidFill>
                  <a:schemeClr val="tx1"/>
                </a:solidFill>
                <a:effectLst/>
                <a:latin typeface="+mn-lt"/>
                <a:ea typeface="+mn-ea"/>
                <a:cs typeface="+mn-cs"/>
              </a:rPr>
              <a:t>Isai</a:t>
            </a:r>
            <a:r>
              <a:rPr lang="hu-HU" sz="1200" kern="1200" dirty="0">
                <a:solidFill>
                  <a:schemeClr val="tx1"/>
                </a:solidFill>
                <a:effectLst/>
                <a:latin typeface="+mn-lt"/>
                <a:ea typeface="+mn-ea"/>
                <a:cs typeface="+mn-cs"/>
              </a:rPr>
              <a:t> nyolc fia közül a legfiatalabb. Dávid a Betlehem körüli hegyeken barangol egész nap, mindig szemmel tartva a nyájat. </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Amikor aznap reggel Sámuel Betlehembe érkezik, a város vezetői gyorsan rákérdeznek: -  Békességgel jöttél? A próféta látja aggodalmukat, ezért megnyugtatásukra így szól: - Békességgel jöttem, áldozatot hoztam az Úrnak. Ti is szenteljétek meg magatokat és gyertek velem! – Majd magával hívja </a:t>
            </a:r>
            <a:r>
              <a:rPr lang="hu-HU" sz="1200" kern="1200" dirty="0" err="1">
                <a:solidFill>
                  <a:schemeClr val="tx1"/>
                </a:solidFill>
                <a:effectLst/>
                <a:latin typeface="+mn-lt"/>
                <a:ea typeface="+mn-ea"/>
                <a:cs typeface="+mn-cs"/>
              </a:rPr>
              <a:t>Isait</a:t>
            </a:r>
            <a:r>
              <a:rPr lang="hu-HU" sz="1200" kern="1200" dirty="0">
                <a:solidFill>
                  <a:schemeClr val="tx1"/>
                </a:solidFill>
                <a:effectLst/>
                <a:latin typeface="+mn-lt"/>
                <a:ea typeface="+mn-ea"/>
                <a:cs typeface="+mn-cs"/>
              </a:rPr>
              <a:t> és fiait is.   </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Köpenye redőibe rejtve ott van Sámuelnél a felkenéshez használandó olajat tartalmazó szaru.  Ott tartja és vár, hogy az Úr mutassa meg, </a:t>
            </a:r>
            <a:r>
              <a:rPr lang="hu-HU" sz="1200" kern="1200" dirty="0" err="1">
                <a:solidFill>
                  <a:schemeClr val="tx1"/>
                </a:solidFill>
                <a:effectLst/>
                <a:latin typeface="+mn-lt"/>
                <a:ea typeface="+mn-ea"/>
                <a:cs typeface="+mn-cs"/>
              </a:rPr>
              <a:t>Isai</a:t>
            </a:r>
            <a:r>
              <a:rPr lang="hu-HU" sz="1200" kern="1200" dirty="0">
                <a:solidFill>
                  <a:schemeClr val="tx1"/>
                </a:solidFill>
                <a:effectLst/>
                <a:latin typeface="+mn-lt"/>
                <a:ea typeface="+mn-ea"/>
                <a:cs typeface="+mn-cs"/>
              </a:rPr>
              <a:t> melyik fiát választotta ki Saul helyett Izrael királyi tisztére. Sámuelt lenyűgözi </a:t>
            </a:r>
            <a:r>
              <a:rPr lang="hu-HU" sz="1200" kern="1200" dirty="0" err="1">
                <a:solidFill>
                  <a:schemeClr val="tx1"/>
                </a:solidFill>
                <a:effectLst/>
                <a:latin typeface="+mn-lt"/>
                <a:ea typeface="+mn-ea"/>
                <a:cs typeface="+mn-cs"/>
              </a:rPr>
              <a:t>Isai</a:t>
            </a:r>
            <a:r>
              <a:rPr lang="hu-HU" sz="1200" kern="1200" dirty="0">
                <a:solidFill>
                  <a:schemeClr val="tx1"/>
                </a:solidFill>
                <a:effectLst/>
                <a:latin typeface="+mn-lt"/>
                <a:ea typeface="+mn-ea"/>
                <a:cs typeface="+mn-cs"/>
              </a:rPr>
              <a:t> elsőszülött fia, </a:t>
            </a:r>
            <a:r>
              <a:rPr lang="hu-HU" sz="1200" kern="1200" dirty="0" err="1">
                <a:solidFill>
                  <a:schemeClr val="tx1"/>
                </a:solidFill>
                <a:effectLst/>
                <a:latin typeface="+mn-lt"/>
                <a:ea typeface="+mn-ea"/>
                <a:cs typeface="+mn-cs"/>
              </a:rPr>
              <a:t>Eliáb</a:t>
            </a:r>
            <a:r>
              <a:rPr lang="hu-HU" sz="1200" kern="1200" dirty="0">
                <a:solidFill>
                  <a:schemeClr val="tx1"/>
                </a:solidFill>
                <a:effectLst/>
                <a:latin typeface="+mn-lt"/>
                <a:ea typeface="+mn-ea"/>
                <a:cs typeface="+mn-cs"/>
              </a:rPr>
              <a:t>, ahogy előrelép.  A fiatalember magas és erős, Sámuel elképzelése szerint tökéletes Izrael királyának szerepére.   - </a:t>
            </a:r>
            <a:r>
              <a:rPr lang="hu-HU" sz="1200" i="1" kern="1200" dirty="0">
                <a:solidFill>
                  <a:schemeClr val="tx1"/>
                </a:solidFill>
                <a:effectLst/>
                <a:latin typeface="+mn-lt"/>
                <a:ea typeface="+mn-ea"/>
                <a:cs typeface="+mn-cs"/>
              </a:rPr>
              <a:t>Egészen biztosan ő lesz az Úr felkentje. - </a:t>
            </a:r>
            <a:r>
              <a:rPr lang="hu-HU" sz="1200" kern="1200" dirty="0">
                <a:solidFill>
                  <a:schemeClr val="tx1"/>
                </a:solidFill>
                <a:effectLst/>
                <a:latin typeface="+mn-lt"/>
                <a:ea typeface="+mn-ea"/>
                <a:cs typeface="+mn-cs"/>
              </a:rPr>
              <a:t>gondolja magában Sámuel.  </a:t>
            </a:r>
          </a:p>
          <a:p>
            <a:r>
              <a:rPr lang="hu-HU" sz="1200" kern="1200" dirty="0">
                <a:solidFill>
                  <a:schemeClr val="tx1"/>
                </a:solidFill>
                <a:effectLst/>
                <a:latin typeface="+mn-lt"/>
                <a:ea typeface="+mn-ea"/>
                <a:cs typeface="+mn-cs"/>
              </a:rPr>
              <a:t> </a:t>
            </a:r>
          </a:p>
          <a:p>
            <a:r>
              <a:rPr lang="hu-HU" sz="1200" i="1" kern="1200" dirty="0">
                <a:solidFill>
                  <a:schemeClr val="tx1"/>
                </a:solidFill>
                <a:effectLst/>
                <a:latin typeface="+mn-lt"/>
                <a:ea typeface="+mn-ea"/>
                <a:cs typeface="+mn-cs"/>
              </a:rPr>
              <a:t>„Az Úr azonban monda Sámuelnek: Ne nézd az ő külsőjét, se termetének nagyságát, mert megvetettem őt. Mert az Úr nem azt nézi, amit az ember; mert az ember azt nézi, ami szeme előtt van, de az Úr azt nézi, mi a szívben van.”</a:t>
            </a:r>
            <a:r>
              <a:rPr lang="hu-HU" sz="1200" kern="1200" dirty="0">
                <a:solidFill>
                  <a:schemeClr val="tx1"/>
                </a:solidFill>
                <a:effectLst/>
                <a:latin typeface="+mn-lt"/>
                <a:ea typeface="+mn-ea"/>
                <a:cs typeface="+mn-cs"/>
              </a:rPr>
              <a:t> (1 Sámuel 16:7).</a:t>
            </a:r>
          </a:p>
          <a:p>
            <a:endParaRPr lang="hu-HU" sz="1200" kern="1200" noProof="0" dirty="0">
              <a:solidFill>
                <a:schemeClr val="tx1"/>
              </a:solidFill>
              <a:effectLst/>
              <a:latin typeface="+mn-lt"/>
              <a:ea typeface="+mn-ea"/>
              <a:cs typeface="+mn-cs"/>
            </a:endParaRPr>
          </a:p>
          <a:p>
            <a:endParaRPr lang="hu-HU" noProof="0" dirty="0"/>
          </a:p>
        </p:txBody>
      </p:sp>
      <p:sp>
        <p:nvSpPr>
          <p:cNvPr id="4" name="Slide Number Placeholder 3"/>
          <p:cNvSpPr>
            <a:spLocks noGrp="1"/>
          </p:cNvSpPr>
          <p:nvPr>
            <p:ph type="sldNum" sz="quarter" idx="5"/>
          </p:nvPr>
        </p:nvSpPr>
        <p:spPr/>
        <p:txBody>
          <a:bodyPr/>
          <a:lstStyle/>
          <a:p>
            <a:fld id="{DE007AB4-19A7-AF4A-A6A0-A73D5B80C705}" type="slidenum">
              <a:rPr lang="en-US" smtClean="0"/>
              <a:t>3</a:t>
            </a:fld>
            <a:endParaRPr lang="en-US"/>
          </a:p>
        </p:txBody>
      </p:sp>
    </p:spTree>
    <p:extLst>
      <p:ext uri="{BB962C8B-B14F-4D97-AF65-F5344CB8AC3E}">
        <p14:creationId xmlns:p14="http://schemas.microsoft.com/office/powerpoint/2010/main" val="77572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noProof="0" dirty="0">
                <a:solidFill>
                  <a:schemeClr val="tx1"/>
                </a:solidFill>
                <a:effectLst/>
                <a:latin typeface="+mn-lt"/>
                <a:ea typeface="+mn-ea"/>
                <a:cs typeface="+mn-cs"/>
              </a:rPr>
              <a:t> </a:t>
            </a:r>
          </a:p>
          <a:p>
            <a:r>
              <a:rPr lang="hu-HU" sz="1200" kern="1200" dirty="0" err="1">
                <a:solidFill>
                  <a:schemeClr val="tx1"/>
                </a:solidFill>
                <a:effectLst/>
                <a:latin typeface="+mn-lt"/>
                <a:ea typeface="+mn-ea"/>
                <a:cs typeface="+mn-cs"/>
              </a:rPr>
              <a:t>Isai</a:t>
            </a:r>
            <a:r>
              <a:rPr lang="hu-HU" sz="1200" kern="1200" dirty="0">
                <a:solidFill>
                  <a:schemeClr val="tx1"/>
                </a:solidFill>
                <a:effectLst/>
                <a:latin typeface="+mn-lt"/>
                <a:ea typeface="+mn-ea"/>
                <a:cs typeface="+mn-cs"/>
              </a:rPr>
              <a:t> fiai sorban egymás után megállnak Sámuel előtt, az Úr pedig mindegyiknél jelzi, hogy nem őt választotta. Az összezavarodott Sámuel </a:t>
            </a:r>
            <a:r>
              <a:rPr lang="hu-HU" sz="1200" kern="1200" dirty="0" err="1">
                <a:solidFill>
                  <a:schemeClr val="tx1"/>
                </a:solidFill>
                <a:effectLst/>
                <a:latin typeface="+mn-lt"/>
                <a:ea typeface="+mn-ea"/>
                <a:cs typeface="+mn-cs"/>
              </a:rPr>
              <a:t>Isaihoz</a:t>
            </a:r>
            <a:r>
              <a:rPr lang="hu-HU" sz="1200" kern="1200" dirty="0">
                <a:solidFill>
                  <a:schemeClr val="tx1"/>
                </a:solidFill>
                <a:effectLst/>
                <a:latin typeface="+mn-lt"/>
                <a:ea typeface="+mn-ea"/>
                <a:cs typeface="+mn-cs"/>
              </a:rPr>
              <a:t> fordul és megkérdezi: - Minden fiad itt van?  </a:t>
            </a:r>
            <a:r>
              <a:rPr lang="hu-HU" sz="1200" kern="1200" dirty="0" err="1">
                <a:solidFill>
                  <a:schemeClr val="tx1"/>
                </a:solidFill>
                <a:effectLst/>
                <a:latin typeface="+mn-lt"/>
                <a:ea typeface="+mn-ea"/>
                <a:cs typeface="+mn-cs"/>
              </a:rPr>
              <a:t>Isainak</a:t>
            </a:r>
            <a:r>
              <a:rPr lang="hu-HU" sz="1200" kern="1200" dirty="0">
                <a:solidFill>
                  <a:schemeClr val="tx1"/>
                </a:solidFill>
                <a:effectLst/>
                <a:latin typeface="+mn-lt"/>
                <a:ea typeface="+mn-ea"/>
                <a:cs typeface="+mn-cs"/>
              </a:rPr>
              <a:t> eszébe jut Dávid és Sámuel sürgetésére azonnal érte is küldet. Amikor Dávid csatlakozik a többiekhez, az Úr így szól Sámuelhez: „Kelj fel és kend fel, mert ő az.” Sámuel ott, mindenki előtt veszi az olajos szarut és felkeni a fiatal pásztorfiút, Izrael jövendőbeli királyát. „És attól a naptól fogva az Úrnak lelke Dávidra </a:t>
            </a:r>
            <a:r>
              <a:rPr lang="hu-HU" sz="1200" kern="1200" dirty="0" err="1">
                <a:solidFill>
                  <a:schemeClr val="tx1"/>
                </a:solidFill>
                <a:effectLst/>
                <a:latin typeface="+mn-lt"/>
                <a:ea typeface="+mn-ea"/>
                <a:cs typeface="+mn-cs"/>
              </a:rPr>
              <a:t>szálla</a:t>
            </a:r>
            <a:r>
              <a:rPr lang="hu-HU" sz="1200" kern="1200" dirty="0">
                <a:solidFill>
                  <a:schemeClr val="tx1"/>
                </a:solidFill>
                <a:effectLst/>
                <a:latin typeface="+mn-lt"/>
                <a:ea typeface="+mn-ea"/>
                <a:cs typeface="+mn-cs"/>
              </a:rPr>
              <a:t>, és azután is.”(13. v.). </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 felkenetés utáni nap éppen olyan átlagos, mint a többi, és a következő nap is ugyanolyan. Azután is minden nap teljesen hétköznapi, szokásos dolgokkal telik el. Dávid bizonyára eltöprenghetett rajta, vajon mikor hívják őt a palotába, hogy elfoglalja a trónt, viselje a királyi koronát és apja juhainak őrzése helyett az alattvalóit irányítsa. Az Isten felkentjeként élt élet nem mindig úgy néz ki, mint ahogy szerintünk kellene. Végtére is, mi azt várnánk, hogy amikor Isten elhív bennünket egy érte végzendő feladatra és a Szentlélek vezetését is megadja a munkához, akkor a dolgok a helyükre kerülnek, és minden simán megy majd. De</a:t>
            </a:r>
            <a:r>
              <a:rPr lang="hu-HU" sz="1200" kern="1200" baseline="0" dirty="0">
                <a:solidFill>
                  <a:schemeClr val="tx1"/>
                </a:solidFill>
                <a:effectLst/>
                <a:latin typeface="+mn-lt"/>
                <a:ea typeface="+mn-ea"/>
                <a:cs typeface="+mn-cs"/>
              </a:rPr>
              <a:t> nézzük </a:t>
            </a:r>
            <a:r>
              <a:rPr lang="hu-HU" sz="1200" kern="1200" dirty="0">
                <a:solidFill>
                  <a:schemeClr val="tx1"/>
                </a:solidFill>
                <a:effectLst/>
                <a:latin typeface="+mn-lt"/>
                <a:ea typeface="+mn-ea"/>
                <a:cs typeface="+mn-cs"/>
              </a:rPr>
              <a:t>csak, mi történt Dáviddal a felkenetése után! </a:t>
            </a:r>
          </a:p>
        </p:txBody>
      </p:sp>
      <p:sp>
        <p:nvSpPr>
          <p:cNvPr id="4" name="Slide Number Placeholder 3"/>
          <p:cNvSpPr>
            <a:spLocks noGrp="1"/>
          </p:cNvSpPr>
          <p:nvPr>
            <p:ph type="sldNum" sz="quarter" idx="5"/>
          </p:nvPr>
        </p:nvSpPr>
        <p:spPr/>
        <p:txBody>
          <a:bodyPr/>
          <a:lstStyle/>
          <a:p>
            <a:fld id="{DE007AB4-19A7-AF4A-A6A0-A73D5B80C705}" type="slidenum">
              <a:rPr lang="en-US" smtClean="0"/>
              <a:t>4</a:t>
            </a:fld>
            <a:endParaRPr lang="en-US"/>
          </a:p>
        </p:txBody>
      </p:sp>
    </p:spTree>
    <p:extLst>
      <p:ext uri="{BB962C8B-B14F-4D97-AF65-F5344CB8AC3E}">
        <p14:creationId xmlns:p14="http://schemas.microsoft.com/office/powerpoint/2010/main" val="349075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a:solidFill>
                  <a:schemeClr val="tx1"/>
                </a:solidFill>
                <a:effectLst/>
                <a:latin typeface="+mn-lt"/>
                <a:ea typeface="+mn-ea"/>
                <a:cs typeface="+mn-cs"/>
              </a:rPr>
              <a:t>Az idő lassan csordogál, Dávid továbbra is apja birkanyáját őrzi. Egy nap azonban </a:t>
            </a:r>
            <a:r>
              <a:rPr lang="hu-HU" sz="1200" kern="1200" dirty="0" err="1">
                <a:solidFill>
                  <a:schemeClr val="tx1"/>
                </a:solidFill>
                <a:effectLst/>
                <a:latin typeface="+mn-lt"/>
                <a:ea typeface="+mn-ea"/>
                <a:cs typeface="+mn-cs"/>
              </a:rPr>
              <a:t>Isai</a:t>
            </a:r>
            <a:r>
              <a:rPr lang="hu-HU" sz="1200" kern="1200" dirty="0">
                <a:solidFill>
                  <a:schemeClr val="tx1"/>
                </a:solidFill>
                <a:effectLst/>
                <a:latin typeface="+mn-lt"/>
                <a:ea typeface="+mn-ea"/>
                <a:cs typeface="+mn-cs"/>
              </a:rPr>
              <a:t> élelmet küld vele Saul seregében harcoló három bátyjának, és megbízza, ellenőrizze, jól vannak-e.  Dávid nemsokára egy ellenséges óriással találja szemben magát, aki a két sereget elválasztó völgyön átkiabálva, nagy hangon szidalmazza Istent, és népét. Góliát gyalázkodásán felháborodva Dávid biztosítja a királyt, hogy ugyanaz az Isten, aki segített neki megvédeni a nyájat az oroszlánoktól és medvéktől, vele lesz akkor is, amikor az óriással szembeszáll. Látjátok? Dávid megtanulta a leckét, amit nekünk is meg kell tanulnunk: bízhatunk Istenben, amikor így szólít bennünket: „Kövess engem!” </a:t>
            </a:r>
          </a:p>
          <a:p>
            <a:endParaRPr lang="hu-HU" noProof="0" dirty="0"/>
          </a:p>
        </p:txBody>
      </p:sp>
      <p:sp>
        <p:nvSpPr>
          <p:cNvPr id="4" name="Slide Number Placeholder 3"/>
          <p:cNvSpPr>
            <a:spLocks noGrp="1"/>
          </p:cNvSpPr>
          <p:nvPr>
            <p:ph type="sldNum" sz="quarter" idx="5"/>
          </p:nvPr>
        </p:nvSpPr>
        <p:spPr/>
        <p:txBody>
          <a:bodyPr/>
          <a:lstStyle/>
          <a:p>
            <a:fld id="{DE007AB4-19A7-AF4A-A6A0-A73D5B80C705}" type="slidenum">
              <a:rPr lang="en-US" smtClean="0"/>
              <a:t>5</a:t>
            </a:fld>
            <a:endParaRPr lang="en-US"/>
          </a:p>
        </p:txBody>
      </p:sp>
    </p:spTree>
    <p:extLst>
      <p:ext uri="{BB962C8B-B14F-4D97-AF65-F5344CB8AC3E}">
        <p14:creationId xmlns:p14="http://schemas.microsoft.com/office/powerpoint/2010/main" val="165775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a:solidFill>
                  <a:schemeClr val="tx1"/>
                </a:solidFill>
                <a:effectLst/>
                <a:latin typeface="+mn-lt"/>
                <a:ea typeface="+mn-ea"/>
                <a:cs typeface="+mn-cs"/>
              </a:rPr>
              <a:t>Dávid megöli Góliátot, majd visszatér, hogy tovább gondozza a bárányokat. Időnként hívatják a palotába, ahol hárfáznia kell a király békétlen lelkének megnyugtatására. Egészen addig a napig, amikor is Saul dárdát ragadva meg akarja ölni őt. Dávid az életéért menekül és a következő néhány évben Saul király elől bujkál. Barlangokban és bálványimádó idegenek között időnként rátör a kétségbeesés és keserűen kiált fel: - </a:t>
            </a:r>
            <a:r>
              <a:rPr lang="hu-HU" sz="1200" i="1" kern="1200" dirty="0">
                <a:solidFill>
                  <a:schemeClr val="tx1"/>
                </a:solidFill>
                <a:effectLst/>
                <a:latin typeface="+mn-lt"/>
                <a:ea typeface="+mn-ea"/>
                <a:cs typeface="+mn-cs"/>
              </a:rPr>
              <a:t>Miért Uram? Hol vagy? Elküldted prófétádat, hogy királlyá kenjen fel engem, mégis barlangokban bujkálok. Hol vagy, Uram? </a:t>
            </a:r>
            <a:endParaRPr lang="hu-HU" sz="1200" kern="1200" dirty="0">
              <a:solidFill>
                <a:schemeClr val="tx1"/>
              </a:solidFill>
              <a:effectLst/>
              <a:latin typeface="+mn-lt"/>
              <a:ea typeface="+mn-ea"/>
              <a:cs typeface="+mn-cs"/>
            </a:endParaRPr>
          </a:p>
          <a:p>
            <a:r>
              <a:rPr lang="hu-HU" sz="1200" i="1"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nehézségek ellenére Dávid mégis úgy dönt, elhiszi, hogy bízhat az Egyetlenben, aki elhívta őt. Ő is ugyanígy hívta a juhokat, akik követték őt, és Dávid hallgat Pásztora hangjára, és követi Őt, bárhová is vezeti. Ahogyan bárányai bíztak benne, Dávid is bízik isteni Pásztorában.  </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 pásztorfiú végül Izrael királya lesz és Isten a szíve szerint való embernek nevezi őt. Királyként elkövetett számtalan súlyos hibája ellenére, bűnei ellenére szereti Istenét és követi Pásztorát. </a:t>
            </a:r>
          </a:p>
          <a:p>
            <a:r>
              <a:rPr lang="hu-HU" sz="1200" kern="1200" dirty="0">
                <a:solidFill>
                  <a:schemeClr val="tx1"/>
                </a:solidFill>
                <a:effectLst/>
                <a:latin typeface="+mn-lt"/>
                <a:ea typeface="+mn-ea"/>
                <a:cs typeface="+mn-cs"/>
              </a:rPr>
              <a:t> </a:t>
            </a:r>
          </a:p>
          <a:p>
            <a:endParaRPr lang="hu-HU" noProof="0" dirty="0"/>
          </a:p>
        </p:txBody>
      </p:sp>
      <p:sp>
        <p:nvSpPr>
          <p:cNvPr id="4" name="Slide Number Placeholder 3"/>
          <p:cNvSpPr>
            <a:spLocks noGrp="1"/>
          </p:cNvSpPr>
          <p:nvPr>
            <p:ph type="sldNum" sz="quarter" idx="5"/>
          </p:nvPr>
        </p:nvSpPr>
        <p:spPr/>
        <p:txBody>
          <a:bodyPr/>
          <a:lstStyle/>
          <a:p>
            <a:fld id="{DE007AB4-19A7-AF4A-A6A0-A73D5B80C705}" type="slidenum">
              <a:rPr lang="en-US" smtClean="0"/>
              <a:t>6</a:t>
            </a:fld>
            <a:endParaRPr lang="en-US"/>
          </a:p>
        </p:txBody>
      </p:sp>
    </p:spTree>
    <p:extLst>
      <p:ext uri="{BB962C8B-B14F-4D97-AF65-F5344CB8AC3E}">
        <p14:creationId xmlns:p14="http://schemas.microsoft.com/office/powerpoint/2010/main" val="276429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a:solidFill>
                  <a:schemeClr val="tx1"/>
                </a:solidFill>
                <a:effectLst/>
                <a:latin typeface="+mn-lt"/>
                <a:ea typeface="+mn-ea"/>
                <a:cs typeface="+mn-cs"/>
              </a:rPr>
              <a:t>A pásztorfiú végül Izrael királya lesz és Isten a szíve szerint való embernek nevezi őt. Királyként elkövetett számtalan súlyos hibája ellenére, bűnei ellenére szereti Istenét és követi Pásztorát. </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Évszázadokkal Dávid halála után egy hideg téli napon Jézus a dicsőséges templom tornácán jár, amit Dávid fia, Salamon király építtetett fel. Kíváncsi sokaság veszi körül Jézust, és még többen, akik elpusztítására keresnek ürügyet (lásd </a:t>
            </a:r>
            <a:r>
              <a:rPr lang="hu-HU" sz="1200" kern="1200" dirty="0" err="1">
                <a:solidFill>
                  <a:schemeClr val="tx1"/>
                </a:solidFill>
                <a:effectLst/>
                <a:latin typeface="+mn-lt"/>
                <a:ea typeface="+mn-ea"/>
                <a:cs typeface="+mn-cs"/>
              </a:rPr>
              <a:t>Jn</a:t>
            </a:r>
            <a:r>
              <a:rPr lang="hu-HU" sz="1200" kern="1200" dirty="0">
                <a:solidFill>
                  <a:schemeClr val="tx1"/>
                </a:solidFill>
                <a:effectLst/>
                <a:latin typeface="+mn-lt"/>
                <a:ea typeface="+mn-ea"/>
                <a:cs typeface="+mn-cs"/>
              </a:rPr>
              <a:t> 10:22-39).  Így faggatják: „Meddig tartasz még bizonytalanságban bennünket? Ha te vagy a Krisztus, mondd meg nékünk nyilván!“ (24. v.).</a:t>
            </a:r>
          </a:p>
          <a:p>
            <a:endParaRPr lang="hu-HU"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7</a:t>
            </a:fld>
            <a:endParaRPr lang="en-US"/>
          </a:p>
        </p:txBody>
      </p:sp>
    </p:spTree>
    <p:extLst>
      <p:ext uri="{BB962C8B-B14F-4D97-AF65-F5344CB8AC3E}">
        <p14:creationId xmlns:p14="http://schemas.microsoft.com/office/powerpoint/2010/main" val="161574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a:solidFill>
                  <a:schemeClr val="tx1"/>
                </a:solidFill>
                <a:effectLst/>
                <a:latin typeface="+mn-lt"/>
                <a:ea typeface="+mn-ea"/>
                <a:cs typeface="+mn-cs"/>
              </a:rPr>
              <a:t>Jézus pedig így felel: „Megmondtam néktek, és nem hiszitek: a cselekedetek, amelyeket én cselekszem az én Atyám nevében, azok tesznek bizonyságot rólam. De ti nem hisztek, mert ti nem az én juhaim közül vagytok. Amint megmondtam néktek: Az én juhaim hallják az én szómat, és én ismerem őket, és követnek engem: És én örök életet adok nékik; és soha örökké el nem vesznek, és senki ki nem ragadja őket az én kezemből.” (25-28. v.)</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Ezután Ábrahám gyermekei, Isten választott népének fiai kövekért nyúltak, hogy megkövezzék Megváltójukat. Ám Jézust erősen tartja Atyja keze és senki sem ragadhatja ki őt onnan az Atya akarata ellenére. Jézus bízik Atyjában, és ismeri az Atya akaratát, mert minden nap félrevonul, hogy közösségben legyen vele. Felismeri Atyja hangját. </a:t>
            </a:r>
          </a:p>
          <a:p>
            <a:r>
              <a:rPr lang="hu-H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E007AB4-19A7-AF4A-A6A0-A73D5B80C705}" type="slidenum">
              <a:rPr lang="en-US" smtClean="0"/>
              <a:t>8</a:t>
            </a:fld>
            <a:endParaRPr lang="en-US"/>
          </a:p>
        </p:txBody>
      </p:sp>
    </p:spTree>
    <p:extLst>
      <p:ext uri="{BB962C8B-B14F-4D97-AF65-F5344CB8AC3E}">
        <p14:creationId xmlns:p14="http://schemas.microsoft.com/office/powerpoint/2010/main" val="79910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És mi a helyzet velünk? Felismerjük vajon azt a hangot? Meghalljuk az élet hangzavarában? A zűrzavarban is meghalljuk halk hangját? Az utunkat eltorlaszoló óriásokon keresztül is? A sötét barlangok mélyén is, melyekbe oly gyakran keveredünk utunk során? Mi is elkeseredünk, mint Dávid, hogy vajon elérünk-e valaha a palotába? </a:t>
            </a:r>
          </a:p>
          <a:p>
            <a:endParaRPr lang="hu-HU" sz="1200" kern="1200" noProof="0" dirty="0">
              <a:solidFill>
                <a:schemeClr val="tx1"/>
              </a:solidFill>
              <a:effectLst/>
              <a:latin typeface="+mn-lt"/>
              <a:ea typeface="+mn-ea"/>
              <a:cs typeface="+mn-cs"/>
            </a:endParaRPr>
          </a:p>
          <a:p>
            <a:endParaRPr lang="hu-HU" noProof="0" dirty="0"/>
          </a:p>
        </p:txBody>
      </p:sp>
      <p:sp>
        <p:nvSpPr>
          <p:cNvPr id="4" name="Slide Number Placeholder 3"/>
          <p:cNvSpPr>
            <a:spLocks noGrp="1"/>
          </p:cNvSpPr>
          <p:nvPr>
            <p:ph type="sldNum" sz="quarter" idx="5"/>
          </p:nvPr>
        </p:nvSpPr>
        <p:spPr/>
        <p:txBody>
          <a:bodyPr/>
          <a:lstStyle/>
          <a:p>
            <a:fld id="{DE007AB4-19A7-AF4A-A6A0-A73D5B80C705}" type="slidenum">
              <a:rPr lang="en-US" smtClean="0"/>
              <a:t>9</a:t>
            </a:fld>
            <a:endParaRPr lang="en-US"/>
          </a:p>
        </p:txBody>
      </p:sp>
    </p:spTree>
    <p:extLst>
      <p:ext uri="{BB962C8B-B14F-4D97-AF65-F5344CB8AC3E}">
        <p14:creationId xmlns:p14="http://schemas.microsoft.com/office/powerpoint/2010/main" val="366429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297D-A29E-4643-9BDD-8BF0AE455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DED39-6D46-8849-8634-7304425A5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69F3D9-07D5-AD44-8398-D04F58015C03}"/>
              </a:ext>
            </a:extLst>
          </p:cNvPr>
          <p:cNvSpPr>
            <a:spLocks noGrp="1"/>
          </p:cNvSpPr>
          <p:nvPr>
            <p:ph type="dt" sz="half" idx="10"/>
          </p:nvPr>
        </p:nvSpPr>
        <p:spPr/>
        <p:txBody>
          <a:bodyPr/>
          <a:lstStyle/>
          <a:p>
            <a:fld id="{DF40A8A1-32EF-084D-9C46-EAFB5B47E744}" type="datetimeFigureOut">
              <a:rPr lang="en-US" smtClean="0"/>
              <a:t>2/6/2019</a:t>
            </a:fld>
            <a:endParaRPr lang="en-US"/>
          </a:p>
        </p:txBody>
      </p:sp>
      <p:sp>
        <p:nvSpPr>
          <p:cNvPr id="5" name="Footer Placeholder 4">
            <a:extLst>
              <a:ext uri="{FF2B5EF4-FFF2-40B4-BE49-F238E27FC236}">
                <a16:creationId xmlns:a16="http://schemas.microsoft.com/office/drawing/2014/main" id="{6FFB1980-B830-B140-8A31-ECC208C01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5D0D3-3699-854C-AF1F-8F8EE98821F5}"/>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417656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5C07-76C0-8947-BF66-0C372C831A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F6347D-1C87-BD4D-8AF6-18A74291FF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76102-AFC7-4E44-9F2B-A80512050477}"/>
              </a:ext>
            </a:extLst>
          </p:cNvPr>
          <p:cNvSpPr>
            <a:spLocks noGrp="1"/>
          </p:cNvSpPr>
          <p:nvPr>
            <p:ph type="dt" sz="half" idx="10"/>
          </p:nvPr>
        </p:nvSpPr>
        <p:spPr/>
        <p:txBody>
          <a:bodyPr/>
          <a:lstStyle/>
          <a:p>
            <a:fld id="{DF40A8A1-32EF-084D-9C46-EAFB5B47E744}" type="datetimeFigureOut">
              <a:rPr lang="en-US" smtClean="0"/>
              <a:t>2/6/2019</a:t>
            </a:fld>
            <a:endParaRPr lang="en-US"/>
          </a:p>
        </p:txBody>
      </p:sp>
      <p:sp>
        <p:nvSpPr>
          <p:cNvPr id="5" name="Footer Placeholder 4">
            <a:extLst>
              <a:ext uri="{FF2B5EF4-FFF2-40B4-BE49-F238E27FC236}">
                <a16:creationId xmlns:a16="http://schemas.microsoft.com/office/drawing/2014/main" id="{445594B4-FDBD-324C-B74C-A9BE8B526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616C4-EF1C-6E4C-8A99-8AD614845D4C}"/>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381494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E1BAC0-CE72-7143-B159-79DB249606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68162D-6511-F546-9B0E-43F680E4B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C30ED-ACB7-FC45-87CA-74CA806A42A0}"/>
              </a:ext>
            </a:extLst>
          </p:cNvPr>
          <p:cNvSpPr>
            <a:spLocks noGrp="1"/>
          </p:cNvSpPr>
          <p:nvPr>
            <p:ph type="dt" sz="half" idx="10"/>
          </p:nvPr>
        </p:nvSpPr>
        <p:spPr/>
        <p:txBody>
          <a:bodyPr/>
          <a:lstStyle/>
          <a:p>
            <a:fld id="{DF40A8A1-32EF-084D-9C46-EAFB5B47E744}" type="datetimeFigureOut">
              <a:rPr lang="en-US" smtClean="0"/>
              <a:t>2/6/2019</a:t>
            </a:fld>
            <a:endParaRPr lang="en-US"/>
          </a:p>
        </p:txBody>
      </p:sp>
      <p:sp>
        <p:nvSpPr>
          <p:cNvPr id="5" name="Footer Placeholder 4">
            <a:extLst>
              <a:ext uri="{FF2B5EF4-FFF2-40B4-BE49-F238E27FC236}">
                <a16:creationId xmlns:a16="http://schemas.microsoft.com/office/drawing/2014/main" id="{340CA793-C234-0D4C-B538-306C960A2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AE51E-B2A0-2B44-BE73-D1FF63D21445}"/>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80375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CA82-24D8-3040-9745-3003D6554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34666-BFD7-2941-B880-3EC503805F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FF87E-BBB6-EE4D-AA05-D9ED58436AE7}"/>
              </a:ext>
            </a:extLst>
          </p:cNvPr>
          <p:cNvSpPr>
            <a:spLocks noGrp="1"/>
          </p:cNvSpPr>
          <p:nvPr>
            <p:ph type="dt" sz="half" idx="10"/>
          </p:nvPr>
        </p:nvSpPr>
        <p:spPr/>
        <p:txBody>
          <a:bodyPr/>
          <a:lstStyle/>
          <a:p>
            <a:fld id="{DF40A8A1-32EF-084D-9C46-EAFB5B47E744}" type="datetimeFigureOut">
              <a:rPr lang="en-US" smtClean="0"/>
              <a:t>2/6/2019</a:t>
            </a:fld>
            <a:endParaRPr lang="en-US"/>
          </a:p>
        </p:txBody>
      </p:sp>
      <p:sp>
        <p:nvSpPr>
          <p:cNvPr id="5" name="Footer Placeholder 4">
            <a:extLst>
              <a:ext uri="{FF2B5EF4-FFF2-40B4-BE49-F238E27FC236}">
                <a16:creationId xmlns:a16="http://schemas.microsoft.com/office/drawing/2014/main" id="{1F9480D6-4198-8245-B759-076C86DC7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5EFD0-59C6-8047-A500-09988D981DB0}"/>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17048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B6FE-9646-DE47-BAB2-584536886A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750BEE-A6B5-4849-B1D3-D627912F3F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01199B-E91A-F648-BC41-BAF37325556B}"/>
              </a:ext>
            </a:extLst>
          </p:cNvPr>
          <p:cNvSpPr>
            <a:spLocks noGrp="1"/>
          </p:cNvSpPr>
          <p:nvPr>
            <p:ph type="dt" sz="half" idx="10"/>
          </p:nvPr>
        </p:nvSpPr>
        <p:spPr/>
        <p:txBody>
          <a:bodyPr/>
          <a:lstStyle/>
          <a:p>
            <a:fld id="{DF40A8A1-32EF-084D-9C46-EAFB5B47E744}" type="datetimeFigureOut">
              <a:rPr lang="en-US" smtClean="0"/>
              <a:t>2/6/2019</a:t>
            </a:fld>
            <a:endParaRPr lang="en-US"/>
          </a:p>
        </p:txBody>
      </p:sp>
      <p:sp>
        <p:nvSpPr>
          <p:cNvPr id="5" name="Footer Placeholder 4">
            <a:extLst>
              <a:ext uri="{FF2B5EF4-FFF2-40B4-BE49-F238E27FC236}">
                <a16:creationId xmlns:a16="http://schemas.microsoft.com/office/drawing/2014/main" id="{9FFD033F-55CD-0448-BBCE-796BFD12F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69199-5C97-A04C-94D9-5DD9C49AD1A5}"/>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79433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B860-11B4-654A-9A17-89158874F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17D7A4-76AC-DA4C-BA6A-554AE5F0A7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47C6C7-4F8C-974A-AAFB-B1C572C20E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44A87A-043B-8342-9E1D-F0A242CF36B0}"/>
              </a:ext>
            </a:extLst>
          </p:cNvPr>
          <p:cNvSpPr>
            <a:spLocks noGrp="1"/>
          </p:cNvSpPr>
          <p:nvPr>
            <p:ph type="dt" sz="half" idx="10"/>
          </p:nvPr>
        </p:nvSpPr>
        <p:spPr/>
        <p:txBody>
          <a:bodyPr/>
          <a:lstStyle/>
          <a:p>
            <a:fld id="{DF40A8A1-32EF-084D-9C46-EAFB5B47E744}" type="datetimeFigureOut">
              <a:rPr lang="en-US" smtClean="0"/>
              <a:t>2/6/2019</a:t>
            </a:fld>
            <a:endParaRPr lang="en-US"/>
          </a:p>
        </p:txBody>
      </p:sp>
      <p:sp>
        <p:nvSpPr>
          <p:cNvPr id="6" name="Footer Placeholder 5">
            <a:extLst>
              <a:ext uri="{FF2B5EF4-FFF2-40B4-BE49-F238E27FC236}">
                <a16:creationId xmlns:a16="http://schemas.microsoft.com/office/drawing/2014/main" id="{828A7834-BED6-9140-A6E2-98664165D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8ADC1-52EF-0548-A591-94D8EEFA02EA}"/>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373607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9D8B-08DA-C142-AC91-A8F4C233D9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E6CD4F-FEE9-094F-9EE8-B644E29BA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02D6A4-4E79-0D42-8328-039D90D2FD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AF50A5-9FA7-B148-B56C-EAA7C1E96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414C61-9E38-F84E-BAF8-C7A504AC18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0A8E5-10B1-D549-90E0-715EB8FBDBA3}"/>
              </a:ext>
            </a:extLst>
          </p:cNvPr>
          <p:cNvSpPr>
            <a:spLocks noGrp="1"/>
          </p:cNvSpPr>
          <p:nvPr>
            <p:ph type="dt" sz="half" idx="10"/>
          </p:nvPr>
        </p:nvSpPr>
        <p:spPr/>
        <p:txBody>
          <a:bodyPr/>
          <a:lstStyle/>
          <a:p>
            <a:fld id="{DF40A8A1-32EF-084D-9C46-EAFB5B47E744}" type="datetimeFigureOut">
              <a:rPr lang="en-US" smtClean="0"/>
              <a:t>2/6/2019</a:t>
            </a:fld>
            <a:endParaRPr lang="en-US"/>
          </a:p>
        </p:txBody>
      </p:sp>
      <p:sp>
        <p:nvSpPr>
          <p:cNvPr id="8" name="Footer Placeholder 7">
            <a:extLst>
              <a:ext uri="{FF2B5EF4-FFF2-40B4-BE49-F238E27FC236}">
                <a16:creationId xmlns:a16="http://schemas.microsoft.com/office/drawing/2014/main" id="{137F0B78-92E3-A343-8947-AF21C438AF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E1AE17-C950-2A40-A42D-A8AB64F79988}"/>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273065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D8DE-BD2D-4D48-AB58-AB0CEA1F02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B739D5-6B34-CC4B-8808-B8F7AE2EEA06}"/>
              </a:ext>
            </a:extLst>
          </p:cNvPr>
          <p:cNvSpPr>
            <a:spLocks noGrp="1"/>
          </p:cNvSpPr>
          <p:nvPr>
            <p:ph type="dt" sz="half" idx="10"/>
          </p:nvPr>
        </p:nvSpPr>
        <p:spPr/>
        <p:txBody>
          <a:bodyPr/>
          <a:lstStyle/>
          <a:p>
            <a:fld id="{DF40A8A1-32EF-084D-9C46-EAFB5B47E744}" type="datetimeFigureOut">
              <a:rPr lang="en-US" smtClean="0"/>
              <a:t>2/6/2019</a:t>
            </a:fld>
            <a:endParaRPr lang="en-US"/>
          </a:p>
        </p:txBody>
      </p:sp>
      <p:sp>
        <p:nvSpPr>
          <p:cNvPr id="4" name="Footer Placeholder 3">
            <a:extLst>
              <a:ext uri="{FF2B5EF4-FFF2-40B4-BE49-F238E27FC236}">
                <a16:creationId xmlns:a16="http://schemas.microsoft.com/office/drawing/2014/main" id="{320303AC-7BCB-1640-A6BD-3C3FC0E49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F2EC4A-86C6-8B49-B8DE-2E2E6EAB3D26}"/>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206338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AB979-6611-B649-B256-E16D10EEF2E7}"/>
              </a:ext>
            </a:extLst>
          </p:cNvPr>
          <p:cNvSpPr>
            <a:spLocks noGrp="1"/>
          </p:cNvSpPr>
          <p:nvPr>
            <p:ph type="dt" sz="half" idx="10"/>
          </p:nvPr>
        </p:nvSpPr>
        <p:spPr/>
        <p:txBody>
          <a:bodyPr/>
          <a:lstStyle/>
          <a:p>
            <a:fld id="{DF40A8A1-32EF-084D-9C46-EAFB5B47E744}" type="datetimeFigureOut">
              <a:rPr lang="en-US" smtClean="0"/>
              <a:t>2/6/2019</a:t>
            </a:fld>
            <a:endParaRPr lang="en-US"/>
          </a:p>
        </p:txBody>
      </p:sp>
      <p:sp>
        <p:nvSpPr>
          <p:cNvPr id="3" name="Footer Placeholder 2">
            <a:extLst>
              <a:ext uri="{FF2B5EF4-FFF2-40B4-BE49-F238E27FC236}">
                <a16:creationId xmlns:a16="http://schemas.microsoft.com/office/drawing/2014/main" id="{09A6E76A-FE78-1B4F-8DD7-1E6434E82F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9EA1D7-0B6E-9049-BD29-EEF8BB284456}"/>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115328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E718-F084-A141-BA7D-B1509D7AD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5973F-D661-5A4C-817E-EB776FE663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A8F77-AA40-3D46-A46A-F203AC81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B585FC-41FA-0D46-83F0-BB392346E350}"/>
              </a:ext>
            </a:extLst>
          </p:cNvPr>
          <p:cNvSpPr>
            <a:spLocks noGrp="1"/>
          </p:cNvSpPr>
          <p:nvPr>
            <p:ph type="dt" sz="half" idx="10"/>
          </p:nvPr>
        </p:nvSpPr>
        <p:spPr/>
        <p:txBody>
          <a:bodyPr/>
          <a:lstStyle/>
          <a:p>
            <a:fld id="{DF40A8A1-32EF-084D-9C46-EAFB5B47E744}" type="datetimeFigureOut">
              <a:rPr lang="en-US" smtClean="0"/>
              <a:t>2/6/2019</a:t>
            </a:fld>
            <a:endParaRPr lang="en-US"/>
          </a:p>
        </p:txBody>
      </p:sp>
      <p:sp>
        <p:nvSpPr>
          <p:cNvPr id="6" name="Footer Placeholder 5">
            <a:extLst>
              <a:ext uri="{FF2B5EF4-FFF2-40B4-BE49-F238E27FC236}">
                <a16:creationId xmlns:a16="http://schemas.microsoft.com/office/drawing/2014/main" id="{98D00FC6-5761-0A43-8B18-5C3BDA285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3BEEC-8830-D542-AA2A-174C2071FAB9}"/>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137881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FAEA-A2E4-9F4B-990D-279A04EBE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DA3C0B-07FD-614D-B5F2-98ECB084E4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7E4B9C-1BF9-924C-8A45-C00445051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82B15D-59F0-6148-AD86-66E548372B15}"/>
              </a:ext>
            </a:extLst>
          </p:cNvPr>
          <p:cNvSpPr>
            <a:spLocks noGrp="1"/>
          </p:cNvSpPr>
          <p:nvPr>
            <p:ph type="dt" sz="half" idx="10"/>
          </p:nvPr>
        </p:nvSpPr>
        <p:spPr/>
        <p:txBody>
          <a:bodyPr/>
          <a:lstStyle/>
          <a:p>
            <a:fld id="{DF40A8A1-32EF-084D-9C46-EAFB5B47E744}" type="datetimeFigureOut">
              <a:rPr lang="en-US" smtClean="0"/>
              <a:t>2/6/2019</a:t>
            </a:fld>
            <a:endParaRPr lang="en-US"/>
          </a:p>
        </p:txBody>
      </p:sp>
      <p:sp>
        <p:nvSpPr>
          <p:cNvPr id="6" name="Footer Placeholder 5">
            <a:extLst>
              <a:ext uri="{FF2B5EF4-FFF2-40B4-BE49-F238E27FC236}">
                <a16:creationId xmlns:a16="http://schemas.microsoft.com/office/drawing/2014/main" id="{2415FD55-B6FA-024E-A9E9-BCCCAC2AF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6F253-1070-8F42-923A-837894782E94}"/>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380021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594D4F-2AA8-194C-A916-F23BE1375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0DAF2F-8C39-414A-AC00-698DCF5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AE4B3-3724-0C4D-812D-AC3471BE2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0A8A1-32EF-084D-9C46-EAFB5B47E744}" type="datetimeFigureOut">
              <a:rPr lang="en-US" smtClean="0"/>
              <a:t>2/6/2019</a:t>
            </a:fld>
            <a:endParaRPr lang="en-US"/>
          </a:p>
        </p:txBody>
      </p:sp>
      <p:sp>
        <p:nvSpPr>
          <p:cNvPr id="5" name="Footer Placeholder 4">
            <a:extLst>
              <a:ext uri="{FF2B5EF4-FFF2-40B4-BE49-F238E27FC236}">
                <a16:creationId xmlns:a16="http://schemas.microsoft.com/office/drawing/2014/main" id="{D17F6D49-EDBF-0D41-B0A9-7FEA59114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FC1BF3-1106-F44C-A3A0-0E0E335C5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3B99C-D299-8C4C-8869-6765251EEF62}" type="slidenum">
              <a:rPr lang="en-US" smtClean="0"/>
              <a:t>‹#›</a:t>
            </a:fld>
            <a:endParaRPr lang="en-US"/>
          </a:p>
        </p:txBody>
      </p:sp>
    </p:spTree>
    <p:extLst>
      <p:ext uri="{BB962C8B-B14F-4D97-AF65-F5344CB8AC3E}">
        <p14:creationId xmlns:p14="http://schemas.microsoft.com/office/powerpoint/2010/main" val="2577396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35A78A-1DE9-D842-858F-FC1FE3DE79FD}"/>
              </a:ext>
            </a:extLst>
          </p:cNvPr>
          <p:cNvPicPr>
            <a:picLocks noChangeAspect="1"/>
          </p:cNvPicPr>
          <p:nvPr/>
        </p:nvPicPr>
        <p:blipFill rotWithShape="1">
          <a:blip r:embed="rId3"/>
          <a:srcRect l="5787" t="18822" b="10518"/>
          <a:stretch/>
        </p:blipFill>
        <p:spPr>
          <a:xfrm>
            <a:off x="20" y="6118"/>
            <a:ext cx="12191980" cy="6857990"/>
          </a:xfrm>
          <a:prstGeom prst="rect">
            <a:avLst/>
          </a:prstGeom>
        </p:spPr>
      </p:pic>
      <p:sp>
        <p:nvSpPr>
          <p:cNvPr id="10" name="Rectangle 9">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35561-9DD0-8A4B-8221-270E0C514274}"/>
              </a:ext>
            </a:extLst>
          </p:cNvPr>
          <p:cNvSpPr>
            <a:spLocks noGrp="1"/>
          </p:cNvSpPr>
          <p:nvPr>
            <p:ph type="ctrTitle"/>
          </p:nvPr>
        </p:nvSpPr>
        <p:spPr>
          <a:xfrm>
            <a:off x="599607" y="6328816"/>
            <a:ext cx="10953833" cy="330387"/>
          </a:xfrm>
        </p:spPr>
        <p:txBody>
          <a:bodyPr>
            <a:noAutofit/>
          </a:bodyPr>
          <a:lstStyle/>
          <a:p>
            <a:pPr>
              <a:lnSpc>
                <a:spcPct val="100000"/>
              </a:lnSpc>
            </a:pPr>
            <a:r>
              <a:rPr lang="hu-HU" sz="3600" b="1" dirty="0">
                <a:latin typeface="Avenir Next" panose="020B0503020202020204" pitchFamily="34" charset="0"/>
              </a:rPr>
              <a:t>BÍZHATUNK </a:t>
            </a:r>
            <a:r>
              <a:rPr lang="hu-HU" sz="4000" b="1" dirty="0">
                <a:latin typeface="Avenir Next" panose="020B0503020202020204" pitchFamily="34" charset="0"/>
              </a:rPr>
              <a:t>ISTENBEN</a:t>
            </a:r>
            <a:r>
              <a:rPr lang="hu-HU" sz="3600" b="1" dirty="0">
                <a:latin typeface="Avenir Next" panose="020B0503020202020204" pitchFamily="34" charset="0"/>
              </a:rPr>
              <a:t>, AMIKOR ÍGY SZÓLÍT:</a:t>
            </a:r>
            <a:br>
              <a:rPr lang="en-US" sz="3600" b="1" dirty="0">
                <a:latin typeface="Avenir Next" panose="020B0503020202020204" pitchFamily="34" charset="0"/>
              </a:rPr>
            </a:br>
            <a:r>
              <a:rPr lang="en-US" sz="3600" b="1" dirty="0">
                <a:latin typeface="Avenir Next" panose="020B0503020202020204" pitchFamily="34" charset="0"/>
              </a:rPr>
              <a:t> </a:t>
            </a:r>
            <a:r>
              <a:rPr lang="hu-HU" sz="3600" b="1" dirty="0">
                <a:solidFill>
                  <a:schemeClr val="accent2">
                    <a:lumMod val="50000"/>
                  </a:schemeClr>
                </a:solidFill>
                <a:latin typeface="Avenir Next" panose="020B0503020202020204" pitchFamily="34" charset="0"/>
              </a:rPr>
              <a:t>„</a:t>
            </a:r>
            <a:r>
              <a:rPr lang="hu-HU" sz="4000" b="1" dirty="0">
                <a:solidFill>
                  <a:schemeClr val="accent2">
                    <a:lumMod val="50000"/>
                  </a:schemeClr>
                </a:solidFill>
                <a:latin typeface="Avenir Next" panose="020B0503020202020204" pitchFamily="34" charset="0"/>
              </a:rPr>
              <a:t>KÖVESS ENGEM!”?</a:t>
            </a:r>
            <a:br>
              <a:rPr lang="hu-HU" sz="3600" dirty="0">
                <a:latin typeface="Avenir Next" panose="020B0503020202020204" pitchFamily="34" charset="0"/>
              </a:rPr>
            </a:br>
            <a:r>
              <a:rPr lang="en-US" sz="3600" dirty="0">
                <a:latin typeface="Avenir Next" panose="020B0503020202020204" pitchFamily="34" charset="0"/>
              </a:rPr>
              <a:t> </a:t>
            </a:r>
            <a:r>
              <a:rPr lang="hu-HU" sz="2000" dirty="0"/>
              <a:t>Készítette: </a:t>
            </a:r>
            <a:r>
              <a:rPr lang="en-US" sz="2000" dirty="0"/>
              <a:t>Karen J. Pearson</a:t>
            </a:r>
            <a:br>
              <a:rPr lang="en-US" sz="2000" dirty="0"/>
            </a:br>
            <a:endParaRPr lang="en-US" sz="2000" dirty="0"/>
          </a:p>
        </p:txBody>
      </p:sp>
      <p:cxnSp>
        <p:nvCxnSpPr>
          <p:cNvPr id="12" name="Straight Connector 11">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924E00-9905-8840-A725-A60E424807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62046" y="5862452"/>
            <a:ext cx="506738" cy="354806"/>
          </a:xfrm>
          <a:prstGeom prst="rect">
            <a:avLst/>
          </a:prstGeom>
        </p:spPr>
      </p:pic>
    </p:spTree>
    <p:extLst>
      <p:ext uri="{BB962C8B-B14F-4D97-AF65-F5344CB8AC3E}">
        <p14:creationId xmlns:p14="http://schemas.microsoft.com/office/powerpoint/2010/main" val="331360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D9B04-B303-5241-BE41-53B8337F1EA5}"/>
              </a:ext>
            </a:extLst>
          </p:cNvPr>
          <p:cNvPicPr>
            <a:picLocks noChangeAspect="1"/>
          </p:cNvPicPr>
          <p:nvPr/>
        </p:nvPicPr>
        <p:blipFill rotWithShape="1">
          <a:blip r:embed="rId3">
            <a:alphaModFix/>
            <a:extLst/>
          </a:blip>
          <a:srcRect l="17881" r="12192"/>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D9321579-1EA6-9A49-8806-25D402CC1C88}"/>
              </a:ext>
            </a:extLst>
          </p:cNvPr>
          <p:cNvSpPr>
            <a:spLocks noGrp="1"/>
          </p:cNvSpPr>
          <p:nvPr>
            <p:ph idx="1"/>
          </p:nvPr>
        </p:nvSpPr>
        <p:spPr>
          <a:xfrm>
            <a:off x="452191" y="763930"/>
            <a:ext cx="5365679" cy="5385410"/>
          </a:xfrm>
        </p:spPr>
        <p:txBody>
          <a:bodyPr anchor="ctr">
            <a:normAutofit/>
          </a:bodyPr>
          <a:lstStyle/>
          <a:p>
            <a:pPr marL="0" indent="0" algn="ctr">
              <a:buNone/>
            </a:pPr>
            <a:r>
              <a:rPr lang="hu-HU" sz="2400" dirty="0"/>
              <a:t>Jézushoz és Dávidhoz hasonlóan nekünk is hallgatnunk kell Pásztorunk hangjára, mert kizárólag így tanulhatunk meg bízni benne, amikor felszólít: Kövess engem!” Az imádság csendes helyén hallgathatjuk Őt. Ahogy White testvérnő írja: „Mikor minden más hang elcsitul, s nyugodtan várakozunk Előtte, a lélek csendje még érthetőbbé teszi Isten hangját.” Mi vajon ismerjük az Ő hangját? Felismerjük, meghalljuk Pásztorunk szavát? Érezzük szeretetét, amikor szól hozzánk és bízunk benne, hogy követhetjük Őt, bárhová is vezet? </a:t>
            </a:r>
          </a:p>
          <a:p>
            <a:pPr marL="0" indent="0" algn="ctr">
              <a:buNone/>
            </a:pPr>
            <a:r>
              <a:rPr lang="hu-HU" sz="2000" dirty="0"/>
              <a:t>Ellen G. White: </a:t>
            </a:r>
            <a:r>
              <a:rPr lang="hu-HU" sz="2000" i="1" dirty="0"/>
              <a:t>Jézus élete</a:t>
            </a:r>
            <a:r>
              <a:rPr lang="hu-HU" sz="2000" dirty="0"/>
              <a:t> (1898), 363. o.</a:t>
            </a:r>
          </a:p>
          <a:p>
            <a:pPr marL="0" indent="0" algn="ctr">
              <a:lnSpc>
                <a:spcPct val="100000"/>
              </a:lnSpc>
              <a:buNone/>
            </a:pPr>
            <a:endParaRPr lang="en-US" sz="2400" dirty="0">
              <a:solidFill>
                <a:srgbClr val="000000"/>
              </a:solidFill>
            </a:endParaRPr>
          </a:p>
        </p:txBody>
      </p:sp>
    </p:spTree>
    <p:extLst>
      <p:ext uri="{BB962C8B-B14F-4D97-AF65-F5344CB8AC3E}">
        <p14:creationId xmlns:p14="http://schemas.microsoft.com/office/powerpoint/2010/main" val="156055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17DE75-F617-CD40-8A2A-E426C8C563CC}"/>
              </a:ext>
            </a:extLst>
          </p:cNvPr>
          <p:cNvPicPr>
            <a:picLocks noChangeAspect="1"/>
          </p:cNvPicPr>
          <p:nvPr/>
        </p:nvPicPr>
        <p:blipFill rotWithShape="1">
          <a:blip r:embed="rId3"/>
          <a:srcRect t="14266" b="10734"/>
          <a:stretch/>
        </p:blipFill>
        <p:spPr>
          <a:xfrm>
            <a:off x="0"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D9149FE-3EE8-C24F-BB38-5DA23596EC05}"/>
              </a:ext>
            </a:extLst>
          </p:cNvPr>
          <p:cNvSpPr>
            <a:spLocks noGrp="1"/>
          </p:cNvSpPr>
          <p:nvPr>
            <p:ph type="title"/>
          </p:nvPr>
        </p:nvSpPr>
        <p:spPr>
          <a:xfrm>
            <a:off x="685064" y="2462590"/>
            <a:ext cx="4204137" cy="1342754"/>
          </a:xfrm>
        </p:spPr>
        <p:txBody>
          <a:bodyPr>
            <a:normAutofit/>
          </a:bodyPr>
          <a:lstStyle/>
          <a:p>
            <a:pPr algn="ctr"/>
            <a:r>
              <a:rPr lang="hu-HU" sz="3600" b="1" dirty="0">
                <a:latin typeface="Avenir Next" panose="020B0503020202020204" pitchFamily="34" charset="0"/>
              </a:rPr>
              <a:t>BÍZNI BENNE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00B3EC-31FC-5F45-95CA-7E8CD320A2B4}"/>
              </a:ext>
            </a:extLst>
          </p:cNvPr>
          <p:cNvSpPr>
            <a:spLocks noGrp="1"/>
          </p:cNvSpPr>
          <p:nvPr>
            <p:ph idx="1"/>
          </p:nvPr>
        </p:nvSpPr>
        <p:spPr>
          <a:xfrm>
            <a:off x="3222471" y="2966469"/>
            <a:ext cx="6961659" cy="3688974"/>
          </a:xfrm>
        </p:spPr>
        <p:txBody>
          <a:bodyPr anchor="ctr">
            <a:normAutofit/>
          </a:bodyPr>
          <a:lstStyle/>
          <a:p>
            <a:pPr marL="0" indent="0">
              <a:buNone/>
            </a:pPr>
            <a:r>
              <a:rPr lang="hu-HU" dirty="0"/>
              <a:t>Felismerjük, meghalljuk Pásztorunk szavát? Érezzük szeretetét, amikor szól hozzánk és bízunk benne, hogy követhetjük Őt, bárhová is vezet? </a:t>
            </a:r>
          </a:p>
          <a:p>
            <a:pPr marL="0" indent="0">
              <a:buNone/>
            </a:pPr>
            <a:endParaRPr lang="en-US" dirty="0"/>
          </a:p>
        </p:txBody>
      </p:sp>
    </p:spTree>
    <p:extLst>
      <p:ext uri="{BB962C8B-B14F-4D97-AF65-F5344CB8AC3E}">
        <p14:creationId xmlns:p14="http://schemas.microsoft.com/office/powerpoint/2010/main" val="342523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41D80-4822-BB4E-889A-7E0A03BCE2F7}"/>
              </a:ext>
            </a:extLst>
          </p:cNvPr>
          <p:cNvSpPr>
            <a:spLocks noGrp="1"/>
          </p:cNvSpPr>
          <p:nvPr>
            <p:ph idx="1"/>
          </p:nvPr>
        </p:nvSpPr>
        <p:spPr>
          <a:xfrm>
            <a:off x="217170" y="975360"/>
            <a:ext cx="4307585" cy="5248459"/>
          </a:xfrm>
        </p:spPr>
        <p:txBody>
          <a:bodyPr>
            <a:normAutofit/>
          </a:bodyPr>
          <a:lstStyle/>
          <a:p>
            <a:pPr marL="0" indent="0" algn="ctr">
              <a:buNone/>
            </a:pPr>
            <a:r>
              <a:rPr lang="hu-HU" sz="2400" dirty="0"/>
              <a:t>„Ne félj, mert </a:t>
            </a:r>
            <a:r>
              <a:rPr lang="hu-HU" sz="2400" b="1" dirty="0"/>
              <a:t>megváltottalak</a:t>
            </a:r>
            <a:r>
              <a:rPr lang="hu-HU" sz="2400" dirty="0"/>
              <a:t>, neveden </a:t>
            </a:r>
            <a:r>
              <a:rPr lang="hu-HU" sz="2400" b="1" dirty="0"/>
              <a:t>hívtalak</a:t>
            </a:r>
            <a:r>
              <a:rPr lang="hu-HU" sz="2400" dirty="0"/>
              <a:t> téged, enyém vagy! Mikor vizen mégy át, én </a:t>
            </a:r>
            <a:r>
              <a:rPr lang="hu-HU" sz="2400" b="1" dirty="0"/>
              <a:t>veled vagyok</a:t>
            </a:r>
            <a:r>
              <a:rPr lang="hu-HU" sz="2400" dirty="0"/>
              <a:t>, és ha folyókon, azok el nem borítnak, ha tűzben jársz, nem égsz meg, és a láng meg nem perzsel téged. </a:t>
            </a:r>
            <a:r>
              <a:rPr lang="hu-HU" sz="2400" b="1" dirty="0"/>
              <a:t>Mert én vagyok az Úr, a te Istened</a:t>
            </a:r>
            <a:r>
              <a:rPr lang="hu-HU" sz="2400" dirty="0"/>
              <a:t>, Izráelnek Szentje, a te megtartód,…Mivel </a:t>
            </a:r>
            <a:r>
              <a:rPr lang="hu-HU" sz="2400" b="1" dirty="0"/>
              <a:t>kedves vagy az én szemeimben, becses vagy és én szeretlek…Ne félj, mert én veled vagyok…”</a:t>
            </a:r>
          </a:p>
          <a:p>
            <a:pPr marL="0" indent="0" algn="ctr">
              <a:buNone/>
            </a:pPr>
            <a:r>
              <a:rPr lang="hu-HU" sz="2000" dirty="0"/>
              <a:t> (Ézsaiás 43:1–5)</a:t>
            </a:r>
          </a:p>
          <a:p>
            <a:pPr marL="0" indent="0" algn="ctr">
              <a:buNone/>
            </a:pPr>
            <a:endParaRPr lang="en-US" sz="2400" dirty="0"/>
          </a:p>
        </p:txBody>
      </p:sp>
      <p:pic>
        <p:nvPicPr>
          <p:cNvPr id="5" name="Picture 4">
            <a:extLst>
              <a:ext uri="{FF2B5EF4-FFF2-40B4-BE49-F238E27FC236}">
                <a16:creationId xmlns:a16="http://schemas.microsoft.com/office/drawing/2014/main" id="{2EB5FA6D-B031-5248-917F-CFC43052FD11}"/>
              </a:ext>
            </a:extLst>
          </p:cNvPr>
          <p:cNvPicPr>
            <a:picLocks noChangeAspect="1"/>
          </p:cNvPicPr>
          <p:nvPr/>
        </p:nvPicPr>
        <p:blipFill rotWithShape="1">
          <a:blip r:embed="rId3"/>
          <a:srcRect l="11545" r="5855"/>
          <a:stretch/>
        </p:blipFill>
        <p:spPr>
          <a:xfrm>
            <a:off x="4639056" y="10"/>
            <a:ext cx="7552944" cy="6857990"/>
          </a:xfrm>
          <a:prstGeom prst="rect">
            <a:avLst/>
          </a:prstGeom>
          <a:effectLst/>
        </p:spPr>
      </p:pic>
    </p:spTree>
    <p:extLst>
      <p:ext uri="{BB962C8B-B14F-4D97-AF65-F5344CB8AC3E}">
        <p14:creationId xmlns:p14="http://schemas.microsoft.com/office/powerpoint/2010/main" val="123209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ED20A3-8A07-AB47-90F3-ADE5390EF85E}"/>
              </a:ext>
            </a:extLst>
          </p:cNvPr>
          <p:cNvPicPr>
            <a:picLocks noChangeAspect="1"/>
          </p:cNvPicPr>
          <p:nvPr/>
        </p:nvPicPr>
        <p:blipFill rotWithShape="1">
          <a:blip r:embed="rId3"/>
          <a:srcRect t="15537" b="33425"/>
          <a:stretch/>
        </p:blipFill>
        <p:spPr>
          <a:xfrm>
            <a:off x="-1" y="10"/>
            <a:ext cx="12192001" cy="4666928"/>
          </a:xfrm>
          <a:prstGeom prst="rect">
            <a:avLst/>
          </a:prstGeom>
        </p:spPr>
      </p:pic>
      <p:pic>
        <p:nvPicPr>
          <p:cNvPr id="11" name="Picture 1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3F84A0-08D7-8B4E-8D70-FE4039D35FAF}"/>
              </a:ext>
            </a:extLst>
          </p:cNvPr>
          <p:cNvSpPr>
            <a:spLocks noGrp="1"/>
          </p:cNvSpPr>
          <p:nvPr>
            <p:ph idx="1"/>
          </p:nvPr>
        </p:nvSpPr>
        <p:spPr>
          <a:xfrm>
            <a:off x="1154429" y="4388304"/>
            <a:ext cx="9510709" cy="2081076"/>
          </a:xfrm>
        </p:spPr>
        <p:txBody>
          <a:bodyPr anchor="ctr">
            <a:normAutofit/>
          </a:bodyPr>
          <a:lstStyle/>
          <a:p>
            <a:pPr marL="0" indent="0" algn="ctr">
              <a:buNone/>
            </a:pPr>
            <a:r>
              <a:rPr lang="hu-HU" sz="1800" dirty="0">
                <a:latin typeface="Arial" panose="020B0604020202020204" pitchFamily="34" charset="0"/>
                <a:cs typeface="Arial" panose="020B0604020202020204" pitchFamily="34" charset="0"/>
              </a:rPr>
              <a:t>„BIZONY EZ AZ ISTEN A MI ISTENÜNK MINDÖRÖKKÉ, </a:t>
            </a:r>
            <a:r>
              <a:rPr lang="hu-HU" sz="1800" b="1" dirty="0">
                <a:latin typeface="Arial" panose="020B0604020202020204" pitchFamily="34" charset="0"/>
                <a:cs typeface="Arial" panose="020B0604020202020204" pitchFamily="34" charset="0"/>
              </a:rPr>
              <a:t>Ő VEZET MINKET </a:t>
            </a:r>
            <a:r>
              <a:rPr lang="hu-HU" sz="1800" dirty="0">
                <a:latin typeface="Arial" panose="020B0604020202020204" pitchFamily="34" charset="0"/>
                <a:cs typeface="Arial" panose="020B0604020202020204" pitchFamily="34" charset="0"/>
              </a:rPr>
              <a:t>MINDHALÁLIG!”</a:t>
            </a:r>
          </a:p>
          <a:p>
            <a:pPr marL="0" indent="0" algn="ctr">
              <a:buNone/>
            </a:pPr>
            <a:r>
              <a:rPr lang="hu-HU" sz="1600" dirty="0">
                <a:latin typeface="Arial" panose="020B0604020202020204" pitchFamily="34" charset="0"/>
                <a:cs typeface="Arial" panose="020B0604020202020204" pitchFamily="34" charset="0"/>
              </a:rPr>
              <a:t> (ZSOLT 48:15). </a:t>
            </a:r>
          </a:p>
          <a:p>
            <a:pPr marL="0" indent="0" algn="ctr">
              <a:buNone/>
            </a:pPr>
            <a:endParaRPr lang="hu-HU" sz="1600" dirty="0">
              <a:latin typeface="Arial" panose="020B0604020202020204" pitchFamily="34" charset="0"/>
              <a:cs typeface="Arial" panose="020B0604020202020204" pitchFamily="34" charset="0"/>
            </a:endParaRPr>
          </a:p>
          <a:p>
            <a:pPr marL="0" indent="0" algn="ctr">
              <a:buNone/>
            </a:pPr>
            <a:r>
              <a:rPr lang="hu-HU" sz="2000" b="1" dirty="0">
                <a:solidFill>
                  <a:schemeClr val="accent4">
                    <a:lumMod val="50000"/>
                  </a:schemeClr>
                </a:solidFill>
                <a:latin typeface="Arial" panose="020B0604020202020204" pitchFamily="34" charset="0"/>
                <a:cs typeface="Arial" panose="020B0604020202020204" pitchFamily="34" charset="0"/>
              </a:rPr>
              <a:t>IGEN! BÍZHATUNK ISTENBEN, AMIKOR ELHÍV: „KÖVESS ENGEM!”</a:t>
            </a:r>
          </a:p>
        </p:txBody>
      </p:sp>
    </p:spTree>
    <p:extLst>
      <p:ext uri="{BB962C8B-B14F-4D97-AF65-F5344CB8AC3E}">
        <p14:creationId xmlns:p14="http://schemas.microsoft.com/office/powerpoint/2010/main" val="15385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091FA3-B836-984F-9E04-8EE66326DF54}"/>
              </a:ext>
            </a:extLst>
          </p:cNvPr>
          <p:cNvPicPr>
            <a:picLocks noChangeAspect="1"/>
          </p:cNvPicPr>
          <p:nvPr/>
        </p:nvPicPr>
        <p:blipFill rotWithShape="1">
          <a:blip r:embed="rId3"/>
          <a:srcRect b="48962"/>
          <a:stretch/>
        </p:blipFill>
        <p:spPr>
          <a:xfrm>
            <a:off x="-1" y="0"/>
            <a:ext cx="12192001" cy="4666928"/>
          </a:xfrm>
          <a:prstGeom prst="rect">
            <a:avLst/>
          </a:prstGeom>
        </p:spPr>
      </p:pic>
      <p:pic>
        <p:nvPicPr>
          <p:cNvPr id="10"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323C61-0C87-2C45-B5BE-71F01867AAB0}"/>
              </a:ext>
            </a:extLst>
          </p:cNvPr>
          <p:cNvSpPr>
            <a:spLocks noGrp="1"/>
          </p:cNvSpPr>
          <p:nvPr>
            <p:ph idx="1"/>
          </p:nvPr>
        </p:nvSpPr>
        <p:spPr>
          <a:xfrm>
            <a:off x="1903751" y="2916820"/>
            <a:ext cx="8589364" cy="3304099"/>
          </a:xfrm>
        </p:spPr>
        <p:txBody>
          <a:bodyPr anchor="ctr">
            <a:normAutofit fontScale="92500" lnSpcReduction="10000"/>
          </a:bodyPr>
          <a:lstStyle/>
          <a:p>
            <a:pPr marL="0" indent="0" algn="ctr">
              <a:buNone/>
            </a:pPr>
            <a:r>
              <a:rPr lang="hu-HU" sz="3000" dirty="0"/>
              <a:t>„</a:t>
            </a:r>
            <a:r>
              <a:rPr lang="en-US" sz="3000" dirty="0"/>
              <a:t>BIZONY EZ AZ ISTEN </a:t>
            </a:r>
            <a:endParaRPr lang="hu-HU" sz="3000" dirty="0"/>
          </a:p>
          <a:p>
            <a:pPr marL="0" indent="0" algn="ctr">
              <a:buNone/>
            </a:pPr>
            <a:r>
              <a:rPr lang="en-US" sz="3000" dirty="0"/>
              <a:t>A MI ISTENÜNK MINDÖRÖKKÉ, </a:t>
            </a:r>
            <a:r>
              <a:rPr lang="en-US" sz="3000" b="1" dirty="0"/>
              <a:t>Ő VEZET MINKET </a:t>
            </a:r>
            <a:endParaRPr lang="hu-HU" sz="3000" b="1" dirty="0"/>
          </a:p>
          <a:p>
            <a:pPr marL="0" indent="0" algn="ctr">
              <a:buNone/>
            </a:pPr>
            <a:r>
              <a:rPr lang="en-US" sz="3000" dirty="0"/>
              <a:t>MINDHALÁLIG!”  </a:t>
            </a:r>
            <a:endParaRPr lang="hu-HU" sz="3000" dirty="0"/>
          </a:p>
          <a:p>
            <a:pPr marL="0" indent="0" algn="ctr">
              <a:buNone/>
            </a:pPr>
            <a:endParaRPr lang="hu-HU" dirty="0"/>
          </a:p>
          <a:p>
            <a:pPr marL="0" indent="0" algn="ctr">
              <a:buNone/>
            </a:pPr>
            <a:r>
              <a:rPr lang="hu-HU" sz="2200" dirty="0"/>
              <a:t>(ZSOLT 48:15)</a:t>
            </a:r>
          </a:p>
          <a:p>
            <a:pPr marL="0" indent="0" algn="ctr">
              <a:buNone/>
            </a:pPr>
            <a:r>
              <a:rPr lang="hu-HU" dirty="0"/>
              <a:t> </a:t>
            </a:r>
          </a:p>
          <a:p>
            <a:pPr marL="0" indent="0" algn="ctr">
              <a:lnSpc>
                <a:spcPct val="150000"/>
              </a:lnSpc>
              <a:buNone/>
            </a:pPr>
            <a:r>
              <a:rPr lang="hu-HU" sz="2400" dirty="0">
                <a:solidFill>
                  <a:srgbClr val="000000"/>
                </a:solidFill>
                <a:latin typeface="Avenir Next" panose="020B0503020202020204" pitchFamily="34" charset="0"/>
              </a:rPr>
              <a:t>(</a:t>
            </a:r>
            <a:endParaRPr lang="en-US" dirty="0">
              <a:solidFill>
                <a:srgbClr val="000000"/>
              </a:solidFill>
              <a:latin typeface="Avenir Next" panose="020B0503020202020204" pitchFamily="34" charset="0"/>
            </a:endParaRPr>
          </a:p>
        </p:txBody>
      </p:sp>
    </p:spTree>
    <p:extLst>
      <p:ext uri="{BB962C8B-B14F-4D97-AF65-F5344CB8AC3E}">
        <p14:creationId xmlns:p14="http://schemas.microsoft.com/office/powerpoint/2010/main" val="294762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07D946-BF60-1146-A4C8-7551BD3A61A1}"/>
              </a:ext>
            </a:extLst>
          </p:cNvPr>
          <p:cNvSpPr>
            <a:spLocks noGrp="1"/>
          </p:cNvSpPr>
          <p:nvPr>
            <p:ph idx="1"/>
          </p:nvPr>
        </p:nvSpPr>
        <p:spPr>
          <a:xfrm>
            <a:off x="483871" y="2495024"/>
            <a:ext cx="5120113" cy="4054366"/>
          </a:xfrm>
        </p:spPr>
        <p:txBody>
          <a:bodyPr>
            <a:normAutofit fontScale="92500" lnSpcReduction="20000"/>
          </a:bodyPr>
          <a:lstStyle/>
          <a:p>
            <a:pPr marL="0" indent="0" algn="ctr">
              <a:buNone/>
            </a:pPr>
            <a:endParaRPr lang="hu-HU" sz="2400" dirty="0"/>
          </a:p>
          <a:p>
            <a:pPr marL="0" indent="0" algn="ctr">
              <a:spcAft>
                <a:spcPts val="0"/>
              </a:spcAft>
              <a:buNone/>
            </a:pPr>
            <a:r>
              <a:rPr lang="hu-HU" sz="3000" dirty="0">
                <a:latin typeface="Calibri" panose="020F0502020204030204" pitchFamily="34" charset="0"/>
                <a:ea typeface="Calibri" panose="020F0502020204030204" pitchFamily="34" charset="0"/>
                <a:cs typeface="Calibri" panose="020F0502020204030204" pitchFamily="34" charset="0"/>
              </a:rPr>
              <a:t>„Az Úr azonban monda Sámuelnek: Ne nézd az ő külsőjét, se termetének nagyságát, mert megvetettem őt. Mert az Úr nem azt nézi, amit az ember; mert az ember azt nézi, ami szeme előtt van, de az Úr azt nézi, mi a szívben van.” </a:t>
            </a:r>
          </a:p>
          <a:p>
            <a:pPr marL="0" indent="0" algn="ctr">
              <a:spcAft>
                <a:spcPts val="0"/>
              </a:spcAft>
              <a:buNone/>
            </a:pPr>
            <a:endParaRPr lang="hu-HU" sz="3000" dirty="0">
              <a:latin typeface="Calibri" panose="020F0502020204030204" pitchFamily="34" charset="0"/>
              <a:ea typeface="Calibri" panose="020F0502020204030204" pitchFamily="34" charset="0"/>
              <a:cs typeface="Calibri" panose="020F0502020204030204" pitchFamily="34" charset="0"/>
            </a:endParaRPr>
          </a:p>
          <a:p>
            <a:pPr marL="0" indent="0" algn="ctr">
              <a:spcAft>
                <a:spcPts val="0"/>
              </a:spcAft>
              <a:buNone/>
            </a:pPr>
            <a:r>
              <a:rPr lang="hu-HU" sz="2600" dirty="0">
                <a:latin typeface="Calibri" panose="020F0502020204030204" pitchFamily="34" charset="0"/>
                <a:ea typeface="Calibri" panose="020F0502020204030204" pitchFamily="34" charset="0"/>
                <a:cs typeface="Calibri" panose="020F0502020204030204" pitchFamily="34" charset="0"/>
              </a:rPr>
              <a:t>(1 Sámuel 16:7).</a:t>
            </a:r>
            <a:endParaRPr lang="hu-HU" sz="26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r>
              <a:rPr lang="hu-HU" sz="2600" dirty="0">
                <a:latin typeface="Calibri" panose="020F0502020204030204" pitchFamily="34" charset="0"/>
                <a:ea typeface="Calibri" panose="020F0502020204030204" pitchFamily="34" charset="0"/>
                <a:cs typeface="Calibri" panose="020F0502020204030204" pitchFamily="34" charset="0"/>
              </a:rPr>
              <a:t> </a:t>
            </a:r>
            <a:endParaRPr lang="hu-HU" sz="2600"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hu-HU" sz="2400" dirty="0"/>
          </a:p>
          <a:p>
            <a:pPr marL="0" indent="0" algn="ctr">
              <a:buNone/>
            </a:pPr>
            <a:endParaRPr lang="hu-HU" sz="2400" dirty="0"/>
          </a:p>
          <a:p>
            <a:pPr marL="0" indent="0" algn="ctr">
              <a:buNone/>
            </a:pPr>
            <a:endParaRPr lang="en-US" sz="3200" dirty="0"/>
          </a:p>
        </p:txBody>
      </p:sp>
      <p:pic>
        <p:nvPicPr>
          <p:cNvPr id="7" name="Picture 6">
            <a:extLst>
              <a:ext uri="{FF2B5EF4-FFF2-40B4-BE49-F238E27FC236}">
                <a16:creationId xmlns:a16="http://schemas.microsoft.com/office/drawing/2014/main" id="{7CB19ACE-52D7-3D4A-8172-A1B0C86C06C4}"/>
              </a:ext>
            </a:extLst>
          </p:cNvPr>
          <p:cNvPicPr>
            <a:picLocks noChangeAspect="1"/>
          </p:cNvPicPr>
          <p:nvPr/>
        </p:nvPicPr>
        <p:blipFill rotWithShape="1">
          <a:blip r:embed="rId3"/>
          <a:srcRect l="18324" r="1263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7016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1F033C-7093-F241-8092-BA4B69707AC7}"/>
              </a:ext>
            </a:extLst>
          </p:cNvPr>
          <p:cNvPicPr>
            <a:picLocks noChangeAspect="1"/>
          </p:cNvPicPr>
          <p:nvPr/>
        </p:nvPicPr>
        <p:blipFill rotWithShape="1">
          <a:blip r:embed="rId3"/>
          <a:srcRect t="9725" r="9091" b="22094"/>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56CCD8E-EB32-4148-83A7-699C95994EFD}"/>
              </a:ext>
            </a:extLst>
          </p:cNvPr>
          <p:cNvSpPr>
            <a:spLocks noGrp="1"/>
          </p:cNvSpPr>
          <p:nvPr>
            <p:ph idx="1"/>
          </p:nvPr>
        </p:nvSpPr>
        <p:spPr>
          <a:xfrm>
            <a:off x="143052" y="859210"/>
            <a:ext cx="4646118" cy="3575630"/>
          </a:xfrm>
        </p:spPr>
        <p:txBody>
          <a:bodyPr anchor="t">
            <a:normAutofit/>
          </a:bodyPr>
          <a:lstStyle/>
          <a:p>
            <a:pPr marL="0" indent="0" algn="ctr">
              <a:buNone/>
            </a:pPr>
            <a:r>
              <a:rPr lang="hu-HU" dirty="0"/>
              <a:t>„Kelj fel és kend fel, mert ő az.” Sámuel ott, mindenki előtt veszi az olajos szarut és felkeni a fiatal pásztorfiút, Izrael jövendőbeli királyát. „És attól a naptól fogva az Úrnak lelke Dávidra </a:t>
            </a:r>
            <a:r>
              <a:rPr lang="hu-HU" dirty="0" err="1"/>
              <a:t>szálla</a:t>
            </a:r>
            <a:r>
              <a:rPr lang="hu-HU" dirty="0"/>
              <a:t>, és azután is.”</a:t>
            </a:r>
          </a:p>
          <a:p>
            <a:pPr marL="0" indent="0" algn="ctr">
              <a:buNone/>
            </a:pPr>
            <a:r>
              <a:rPr lang="hu-HU" dirty="0"/>
              <a:t>(13. v.). </a:t>
            </a:r>
            <a:endParaRPr lang="en-US" dirty="0"/>
          </a:p>
        </p:txBody>
      </p:sp>
    </p:spTree>
    <p:extLst>
      <p:ext uri="{BB962C8B-B14F-4D97-AF65-F5344CB8AC3E}">
        <p14:creationId xmlns:p14="http://schemas.microsoft.com/office/powerpoint/2010/main" val="314993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C26CE0-8F8F-294B-9AFF-2643874F9A77}"/>
              </a:ext>
            </a:extLst>
          </p:cNvPr>
          <p:cNvPicPr>
            <a:picLocks noChangeAspect="1"/>
          </p:cNvPicPr>
          <p:nvPr/>
        </p:nvPicPr>
        <p:blipFill rotWithShape="1">
          <a:blip r:embed="rId3"/>
          <a:srcRect t="14266" b="10734"/>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462370-12D8-9F41-A1E9-2D7E6B273464}"/>
              </a:ext>
            </a:extLst>
          </p:cNvPr>
          <p:cNvSpPr>
            <a:spLocks noGrp="1"/>
          </p:cNvSpPr>
          <p:nvPr>
            <p:ph idx="1"/>
          </p:nvPr>
        </p:nvSpPr>
        <p:spPr>
          <a:xfrm>
            <a:off x="3402828" y="1706881"/>
            <a:ext cx="6655572" cy="3769700"/>
          </a:xfrm>
        </p:spPr>
        <p:txBody>
          <a:bodyPr anchor="ctr">
            <a:normAutofit/>
          </a:bodyPr>
          <a:lstStyle/>
          <a:p>
            <a:pPr marL="0" indent="0" algn="ctr">
              <a:lnSpc>
                <a:spcPct val="150000"/>
              </a:lnSpc>
              <a:buNone/>
            </a:pPr>
            <a:r>
              <a:rPr lang="hu-HU" dirty="0">
                <a:latin typeface="Avenir Next" panose="020B0503020202020204" pitchFamily="34" charset="0"/>
              </a:rPr>
              <a:t>DÁVID MEGTANULTA A LECKÉT, AMIT NEKÜNK IS MEG KELL TANULNUNK: BÍZHATUNK ISTENBEN, AMIKOR ÍGY SZÓLÍT BENNÜNKET: </a:t>
            </a:r>
            <a:r>
              <a:rPr lang="hu-HU" b="1" dirty="0">
                <a:solidFill>
                  <a:schemeClr val="accent6">
                    <a:lumMod val="50000"/>
                  </a:schemeClr>
                </a:solidFill>
                <a:latin typeface="Avenir Next" panose="020B0503020202020204" pitchFamily="34" charset="0"/>
              </a:rPr>
              <a:t>„KÖVESS ENGEM!” </a:t>
            </a:r>
            <a:endParaRPr lang="en-US" b="1" dirty="0">
              <a:solidFill>
                <a:schemeClr val="accent6">
                  <a:lumMod val="50000"/>
                </a:schemeClr>
              </a:solidFill>
              <a:latin typeface="Avenir Next" panose="020B0503020202020204" pitchFamily="34" charset="0"/>
            </a:endParaRPr>
          </a:p>
        </p:txBody>
      </p:sp>
    </p:spTree>
    <p:extLst>
      <p:ext uri="{BB962C8B-B14F-4D97-AF65-F5344CB8AC3E}">
        <p14:creationId xmlns:p14="http://schemas.microsoft.com/office/powerpoint/2010/main" val="45064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F95640-4782-EE4A-9935-400F3CDB85CC}"/>
              </a:ext>
            </a:extLst>
          </p:cNvPr>
          <p:cNvPicPr>
            <a:picLocks noChangeAspect="1"/>
          </p:cNvPicPr>
          <p:nvPr/>
        </p:nvPicPr>
        <p:blipFill rotWithShape="1">
          <a:blip r:embed="rId3"/>
          <a:srcRect b="25000"/>
          <a:stretch/>
        </p:blipFill>
        <p:spPr>
          <a:xfrm>
            <a:off x="0" y="-91856"/>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E2D88D9-CD79-D343-AA95-783BF51300E2}"/>
              </a:ext>
            </a:extLst>
          </p:cNvPr>
          <p:cNvSpPr>
            <a:spLocks noGrp="1"/>
          </p:cNvSpPr>
          <p:nvPr>
            <p:ph type="title"/>
          </p:nvPr>
        </p:nvSpPr>
        <p:spPr>
          <a:xfrm>
            <a:off x="618008" y="2451160"/>
            <a:ext cx="4204137" cy="1342754"/>
          </a:xfrm>
        </p:spPr>
        <p:txBody>
          <a:bodyPr>
            <a:normAutofit/>
          </a:bodyPr>
          <a:lstStyle/>
          <a:p>
            <a:pPr algn="ctr"/>
            <a:r>
              <a:rPr lang="hu-HU" sz="3600" b="1" dirty="0">
                <a:solidFill>
                  <a:schemeClr val="accent4">
                    <a:lumMod val="50000"/>
                  </a:schemeClr>
                </a:solidFill>
                <a:latin typeface="Avenir Next" panose="020B0503020202020204" pitchFamily="34" charset="0"/>
              </a:rPr>
              <a:t>DÖNTENI</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CDDECA-E77A-244A-976A-15E240EF3505}"/>
              </a:ext>
            </a:extLst>
          </p:cNvPr>
          <p:cNvSpPr>
            <a:spLocks noGrp="1"/>
          </p:cNvSpPr>
          <p:nvPr>
            <p:ph idx="1"/>
          </p:nvPr>
        </p:nvSpPr>
        <p:spPr>
          <a:xfrm>
            <a:off x="1588770" y="3565003"/>
            <a:ext cx="9726930" cy="3379807"/>
          </a:xfrm>
        </p:spPr>
        <p:txBody>
          <a:bodyPr anchor="ctr">
            <a:normAutofit/>
          </a:bodyPr>
          <a:lstStyle/>
          <a:p>
            <a:pPr marL="0" indent="0" algn="ctr">
              <a:lnSpc>
                <a:spcPct val="150000"/>
              </a:lnSpc>
              <a:buNone/>
            </a:pPr>
            <a:r>
              <a:rPr lang="hu-HU" sz="2400" dirty="0"/>
              <a:t> A nehézségek ellenére Dávid mégis úgy dönt, elhiszi, hogy bízhat az Egyetlenben, aki elhívta őt. Ő is ugyanígy hívta a juhokat, akik követték őt, és Dávid hallgat Pásztora hangjára, és követi Őt, bárhová is vezeti. Ahogyan bárányai bíztak benne, Dávid is bízik isteni Pásztorában.  </a:t>
            </a:r>
          </a:p>
          <a:p>
            <a:pPr marL="0" indent="0" algn="ctr">
              <a:lnSpc>
                <a:spcPct val="150000"/>
              </a:lnSpc>
              <a:buNone/>
            </a:pPr>
            <a:endParaRPr lang="hu-HU" sz="2400" dirty="0"/>
          </a:p>
          <a:p>
            <a:pPr marL="0" indent="0" algn="ctr">
              <a:lnSpc>
                <a:spcPct val="150000"/>
              </a:lnSpc>
              <a:buNone/>
            </a:pPr>
            <a:endParaRPr lang="en-US" sz="2400" dirty="0"/>
          </a:p>
        </p:txBody>
      </p:sp>
    </p:spTree>
    <p:extLst>
      <p:ext uri="{BB962C8B-B14F-4D97-AF65-F5344CB8AC3E}">
        <p14:creationId xmlns:p14="http://schemas.microsoft.com/office/powerpoint/2010/main" val="221264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DDAB19-2740-E846-A995-4CEFB0F76A3F}"/>
              </a:ext>
            </a:extLst>
          </p:cNvPr>
          <p:cNvPicPr>
            <a:picLocks noChangeAspect="1"/>
          </p:cNvPicPr>
          <p:nvPr/>
        </p:nvPicPr>
        <p:blipFill rotWithShape="1">
          <a:blip r:embed="rId3"/>
          <a:srcRect t="14266" b="10734"/>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82EB7A-9953-6A45-8260-C979279A0E4A}"/>
              </a:ext>
            </a:extLst>
          </p:cNvPr>
          <p:cNvSpPr>
            <a:spLocks noGrp="1"/>
          </p:cNvSpPr>
          <p:nvPr>
            <p:ph idx="1"/>
          </p:nvPr>
        </p:nvSpPr>
        <p:spPr>
          <a:xfrm>
            <a:off x="3406638" y="1284791"/>
            <a:ext cx="5783082" cy="4875980"/>
          </a:xfrm>
        </p:spPr>
        <p:txBody>
          <a:bodyPr anchor="ctr">
            <a:normAutofit/>
          </a:bodyPr>
          <a:lstStyle/>
          <a:p>
            <a:pPr marL="0" indent="0" algn="ctr">
              <a:buNone/>
            </a:pPr>
            <a:r>
              <a:rPr lang="hu-HU" dirty="0"/>
              <a:t>„Meddig tartasz még bizonytalanságban bennünket? Ha te vagy a Krisztus, mondd meg nékünk nyilván!“ </a:t>
            </a:r>
          </a:p>
          <a:p>
            <a:pPr marL="0" indent="0" algn="ctr">
              <a:buNone/>
            </a:pPr>
            <a:r>
              <a:rPr lang="hu-HU" sz="2400" dirty="0"/>
              <a:t>(24. v.)</a:t>
            </a:r>
          </a:p>
          <a:p>
            <a:endParaRPr lang="hu-HU" dirty="0"/>
          </a:p>
          <a:p>
            <a:endParaRPr lang="en-US" dirty="0"/>
          </a:p>
          <a:p>
            <a:pPr marL="0" indent="0">
              <a:lnSpc>
                <a:spcPct val="100000"/>
              </a:lnSpc>
              <a:buNone/>
            </a:pPr>
            <a:endParaRPr lang="hu-HU" dirty="0"/>
          </a:p>
        </p:txBody>
      </p:sp>
    </p:spTree>
    <p:extLst>
      <p:ext uri="{BB962C8B-B14F-4D97-AF65-F5344CB8AC3E}">
        <p14:creationId xmlns:p14="http://schemas.microsoft.com/office/powerpoint/2010/main" val="374532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2DBB93-FB8A-3D49-9D6D-541257524D40}"/>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0531D3B-73C2-5F4A-8F88-49AD32A3F14A}"/>
              </a:ext>
            </a:extLst>
          </p:cNvPr>
          <p:cNvSpPr>
            <a:spLocks noGrp="1"/>
          </p:cNvSpPr>
          <p:nvPr>
            <p:ph type="title"/>
          </p:nvPr>
        </p:nvSpPr>
        <p:spPr>
          <a:xfrm>
            <a:off x="618008" y="2439730"/>
            <a:ext cx="4204137" cy="1342754"/>
          </a:xfrm>
        </p:spPr>
        <p:txBody>
          <a:bodyPr>
            <a:normAutofit/>
          </a:bodyPr>
          <a:lstStyle/>
          <a:p>
            <a:pPr algn="ctr"/>
            <a:r>
              <a:rPr lang="hu-HU" sz="3600" b="1" dirty="0">
                <a:solidFill>
                  <a:schemeClr val="accent4">
                    <a:lumMod val="50000"/>
                  </a:schemeClr>
                </a:solidFill>
                <a:latin typeface="Avenir Next" panose="020B0503020202020204" pitchFamily="34" charset="0"/>
              </a:rPr>
              <a:t>HALLGATNI RÁ</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143946-7CA6-8E48-8803-13FEEC4A997C}"/>
              </a:ext>
            </a:extLst>
          </p:cNvPr>
          <p:cNvSpPr>
            <a:spLocks noGrp="1"/>
          </p:cNvSpPr>
          <p:nvPr>
            <p:ph idx="1"/>
          </p:nvPr>
        </p:nvSpPr>
        <p:spPr>
          <a:xfrm>
            <a:off x="525516" y="3417573"/>
            <a:ext cx="10630164" cy="2619839"/>
          </a:xfrm>
        </p:spPr>
        <p:txBody>
          <a:bodyPr anchor="ctr">
            <a:normAutofit/>
          </a:bodyPr>
          <a:lstStyle/>
          <a:p>
            <a:pPr marL="0" indent="0" algn="ctr">
              <a:buNone/>
            </a:pPr>
            <a:r>
              <a:rPr lang="hu-HU" sz="2400" dirty="0"/>
              <a:t>„Megmondtam néktek, és nem hiszitek: a cselekedetek, amelyeket én cselekszem az én Atyám nevében, azok tesznek bizonyságot rólam. De ti nem hisztek, mert ti nem az én juhaim közül vagytok. Amint megmondtam néktek: Az én juhaim hallják az én szómat, és én ismerem őket, és követnek engem: És én örök életet adok nékik; és soha örökké el nem vesznek, és senki ki nem ragadja őket az én kezemből.” </a:t>
            </a:r>
          </a:p>
          <a:p>
            <a:pPr marL="0" indent="0" algn="ctr">
              <a:buNone/>
            </a:pPr>
            <a:r>
              <a:rPr lang="hu-HU" sz="2400" dirty="0"/>
              <a:t>(25-28. v.)</a:t>
            </a:r>
          </a:p>
        </p:txBody>
      </p:sp>
    </p:spTree>
    <p:extLst>
      <p:ext uri="{BB962C8B-B14F-4D97-AF65-F5344CB8AC3E}">
        <p14:creationId xmlns:p14="http://schemas.microsoft.com/office/powerpoint/2010/main" val="128739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C62135-03B4-F74F-A02D-540BC2BED306}"/>
              </a:ext>
            </a:extLst>
          </p:cNvPr>
          <p:cNvSpPr>
            <a:spLocks noGrp="1"/>
          </p:cNvSpPr>
          <p:nvPr>
            <p:ph idx="1"/>
          </p:nvPr>
        </p:nvSpPr>
        <p:spPr>
          <a:xfrm>
            <a:off x="655321" y="2575034"/>
            <a:ext cx="5120113" cy="3757186"/>
          </a:xfrm>
        </p:spPr>
        <p:txBody>
          <a:bodyPr>
            <a:normAutofit/>
          </a:bodyPr>
          <a:lstStyle/>
          <a:p>
            <a:pPr marL="0" indent="0" algn="ctr">
              <a:lnSpc>
                <a:spcPct val="100000"/>
              </a:lnSpc>
              <a:buNone/>
            </a:pPr>
            <a:r>
              <a:rPr lang="hu-HU" sz="2400" dirty="0"/>
              <a:t>És mi a helyzet velünk? Felismerjük vajon azt a hangot? Meghalljuk az élet hangzavarában? A zűrzavarban is meghalljuk halk hangját? Az utunkat eltorlaszoló óriásokon keresztül is? A sötét barlangok mélyén is, melyekbe oly gyakran keveredünk utunk során? Mi is elkeseredünk, mint Dávid, hogy vajon elérünk-e valaha a palotába? </a:t>
            </a:r>
          </a:p>
          <a:p>
            <a:pPr marL="0" indent="0" algn="ctr">
              <a:lnSpc>
                <a:spcPct val="100000"/>
              </a:lnSpc>
              <a:buNone/>
            </a:pPr>
            <a:endParaRPr lang="hu-HU" sz="2400" dirty="0"/>
          </a:p>
          <a:p>
            <a:pPr marL="0" indent="0" algn="ctr">
              <a:lnSpc>
                <a:spcPct val="100000"/>
              </a:lnSpc>
              <a:buNone/>
            </a:pPr>
            <a:endParaRPr lang="en-US" sz="2400" dirty="0"/>
          </a:p>
        </p:txBody>
      </p:sp>
      <p:pic>
        <p:nvPicPr>
          <p:cNvPr id="5" name="Picture 4">
            <a:extLst>
              <a:ext uri="{FF2B5EF4-FFF2-40B4-BE49-F238E27FC236}">
                <a16:creationId xmlns:a16="http://schemas.microsoft.com/office/drawing/2014/main" id="{B5E91B92-06B0-964B-BC19-7FEA37D50B1B}"/>
              </a:ext>
            </a:extLst>
          </p:cNvPr>
          <p:cNvPicPr>
            <a:picLocks noChangeAspect="1"/>
          </p:cNvPicPr>
          <p:nvPr/>
        </p:nvPicPr>
        <p:blipFill rotWithShape="1">
          <a:blip r:embed="rId3"/>
          <a:srcRect l="18324" r="1263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799014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1406</Words>
  <Application>Microsoft Office PowerPoint</Application>
  <PresentationFormat>Szélesvásznú</PresentationFormat>
  <Paragraphs>104</Paragraphs>
  <Slides>13</Slides>
  <Notes>13</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13</vt:i4>
      </vt:variant>
    </vt:vector>
  </HeadingPairs>
  <TitlesOfParts>
    <vt:vector size="19" baseType="lpstr">
      <vt:lpstr>Avenir Next</vt:lpstr>
      <vt:lpstr>Arial</vt:lpstr>
      <vt:lpstr>Calibri</vt:lpstr>
      <vt:lpstr>Calibri Light</vt:lpstr>
      <vt:lpstr>Georgia</vt:lpstr>
      <vt:lpstr>Office Theme</vt:lpstr>
      <vt:lpstr>BÍZHATUNK ISTENBEN, AMIKOR ÍGY SZÓLÍT:  „KÖVESS ENGEM!”?  Készítette: Karen J. Pearson </vt:lpstr>
      <vt:lpstr>PowerPoint-bemutató</vt:lpstr>
      <vt:lpstr>PowerPoint-bemutató</vt:lpstr>
      <vt:lpstr>PowerPoint-bemutató</vt:lpstr>
      <vt:lpstr>PowerPoint-bemutató</vt:lpstr>
      <vt:lpstr>DÖNTENI</vt:lpstr>
      <vt:lpstr>PowerPoint-bemutató</vt:lpstr>
      <vt:lpstr>HALLGATNI RÁ</vt:lpstr>
      <vt:lpstr>PowerPoint-bemutató</vt:lpstr>
      <vt:lpstr>PowerPoint-bemutató</vt:lpstr>
      <vt:lpstr>BÍZNI BENNE</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Trust God When He Says, “Follow Me”?   By Karen J. Pearson</dc:title>
  <dc:creator>Arrais, Raquel</dc:creator>
  <cp:lastModifiedBy>T Maria</cp:lastModifiedBy>
  <cp:revision>39</cp:revision>
  <dcterms:created xsi:type="dcterms:W3CDTF">2018-09-18T16:12:22Z</dcterms:created>
  <dcterms:modified xsi:type="dcterms:W3CDTF">2019-02-06T11:19:49Z</dcterms:modified>
</cp:coreProperties>
</file>